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7.xml" ContentType="application/vnd.openxmlformats-officedocument.drawingml.chart+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charts/chart6.xml" ContentType="application/vnd.openxmlformats-officedocument.drawingml.chart+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300" r:id="rId3"/>
    <p:sldId id="260" r:id="rId4"/>
    <p:sldId id="261" r:id="rId5"/>
    <p:sldId id="262" r:id="rId6"/>
    <p:sldId id="263" r:id="rId7"/>
    <p:sldId id="266" r:id="rId8"/>
    <p:sldId id="265"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5" r:id="rId37"/>
    <p:sldId id="299" r:id="rId38"/>
    <p:sldId id="294" r:id="rId39"/>
    <p:sldId id="296" r:id="rId40"/>
    <p:sldId id="297" r:id="rId41"/>
    <p:sldId id="298"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46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HP\Desktop\IAA%20GIZ\TCN%20inventair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HP\Desktop\IAA%20GIZ\TCN%20inventair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HP\Desktop\IAA%20GIZ\TCN%20inventair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HP\Desktop\IAA%20GIZ\TCN%20inventaire.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HP\Desktop\IAA%20GIZ\TCN%20inventaire.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User\Desktop\TCN%20inventaire.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User\Desktop\TCN%20inventair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a:pPr>
            <a:r>
              <a:rPr lang="en-US"/>
              <a:t>Nombre d'entreprises</a:t>
            </a:r>
          </a:p>
        </c:rich>
      </c:tx>
      <c:layout/>
    </c:title>
    <c:plotArea>
      <c:layout/>
      <c:pieChart>
        <c:varyColors val="1"/>
        <c:ser>
          <c:idx val="0"/>
          <c:order val="0"/>
          <c:dLbls>
            <c:showPercent val="1"/>
            <c:showLeaderLines val="1"/>
          </c:dLbls>
          <c:cat>
            <c:strRef>
              <c:f>Feuil13!$D$8:$D$12</c:f>
              <c:strCache>
                <c:ptCount val="5"/>
                <c:pt idx="0">
                  <c:v>Chimie-parachimie</c:v>
                </c:pt>
                <c:pt idx="1">
                  <c:v>Agroalimentaire</c:v>
                </c:pt>
                <c:pt idx="2">
                  <c:v>Métallique et mécanique</c:v>
                </c:pt>
                <c:pt idx="3">
                  <c:v>Textile et cuir</c:v>
                </c:pt>
                <c:pt idx="4">
                  <c:v>Electrique et électronique</c:v>
                </c:pt>
              </c:strCache>
            </c:strRef>
          </c:cat>
          <c:val>
            <c:numRef>
              <c:f>Feuil13!$E$8:$E$12</c:f>
              <c:numCache>
                <c:formatCode>General</c:formatCode>
                <c:ptCount val="5"/>
                <c:pt idx="0">
                  <c:v>2401</c:v>
                </c:pt>
                <c:pt idx="1">
                  <c:v>2093</c:v>
                </c:pt>
                <c:pt idx="2">
                  <c:v>1664</c:v>
                </c:pt>
                <c:pt idx="3">
                  <c:v>1380</c:v>
                </c:pt>
                <c:pt idx="4">
                  <c:v>246</c:v>
                </c:pt>
              </c:numCache>
            </c:numRef>
          </c:val>
        </c:ser>
        <c:firstSliceAng val="0"/>
      </c:pieChart>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sz="1400"/>
            </a:pPr>
            <a:r>
              <a:rPr lang="en-US" sz="1400"/>
              <a:t>Répartition de la consommation énergétique dans l'industrie manufacturière, 2013</a:t>
            </a:r>
          </a:p>
        </c:rich>
      </c:tx>
      <c:layout/>
    </c:title>
    <c:plotArea>
      <c:layout/>
      <c:pieChart>
        <c:varyColors val="1"/>
        <c:ser>
          <c:idx val="0"/>
          <c:order val="0"/>
          <c:dLbls>
            <c:showVal val="1"/>
            <c:showLeaderLines val="1"/>
          </c:dLbls>
          <c:cat>
            <c:strRef>
              <c:f>Feuil6!$D$24:$N$24</c:f>
              <c:strCache>
                <c:ptCount val="11"/>
                <c:pt idx="0">
                  <c:v>Electricité</c:v>
                </c:pt>
                <c:pt idx="1">
                  <c:v>Charbon</c:v>
                </c:pt>
                <c:pt idx="2">
                  <c:v>Fuel</c:v>
                </c:pt>
                <c:pt idx="3">
                  <c:v>Gaz naturel</c:v>
                </c:pt>
                <c:pt idx="4">
                  <c:v>Coke de pétrole</c:v>
                </c:pt>
                <c:pt idx="5">
                  <c:v>Gasoil</c:v>
                </c:pt>
                <c:pt idx="6">
                  <c:v>Essence</c:v>
                </c:pt>
                <c:pt idx="7">
                  <c:v>Butane</c:v>
                </c:pt>
                <c:pt idx="8">
                  <c:v>Propane</c:v>
                </c:pt>
                <c:pt idx="9">
                  <c:v>Biomasse</c:v>
                </c:pt>
                <c:pt idx="10">
                  <c:v>Déchets</c:v>
                </c:pt>
              </c:strCache>
            </c:strRef>
          </c:cat>
          <c:val>
            <c:numRef>
              <c:f>Feuil6!$D$25:$N$25</c:f>
              <c:numCache>
                <c:formatCode>0.0%</c:formatCode>
                <c:ptCount val="11"/>
                <c:pt idx="0">
                  <c:v>0.28015936470112784</c:v>
                </c:pt>
                <c:pt idx="1">
                  <c:v>7.5480062429018413E-3</c:v>
                </c:pt>
                <c:pt idx="2">
                  <c:v>0.2345621433498464</c:v>
                </c:pt>
                <c:pt idx="3">
                  <c:v>9.3447565895361726E-3</c:v>
                </c:pt>
                <c:pt idx="4">
                  <c:v>0.37596717947646052</c:v>
                </c:pt>
                <c:pt idx="5">
                  <c:v>1.4620043477352062E-2</c:v>
                </c:pt>
                <c:pt idx="6">
                  <c:v>3.7711725646760491E-4</c:v>
                </c:pt>
                <c:pt idx="7">
                  <c:v>1.826144590065705E-2</c:v>
                </c:pt>
                <c:pt idx="8">
                  <c:v>3.6623920904663404E-2</c:v>
                </c:pt>
                <c:pt idx="9">
                  <c:v>1.0028444918236101E-2</c:v>
                </c:pt>
                <c:pt idx="10">
                  <c:v>1.25075771827512E-2</c:v>
                </c:pt>
              </c:numCache>
            </c:numRef>
          </c:val>
        </c:ser>
        <c:firstSliceAng val="0"/>
      </c:pieChart>
    </c:plotArea>
    <c:legend>
      <c:legendPos val="r"/>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sz="1400"/>
            </a:pPr>
            <a:r>
              <a:rPr lang="en-US" sz="1400" dirty="0" err="1"/>
              <a:t>Répartition</a:t>
            </a:r>
            <a:r>
              <a:rPr lang="en-US" sz="1400" dirty="0"/>
              <a:t> de la </a:t>
            </a:r>
            <a:r>
              <a:rPr lang="en-US" sz="1400" dirty="0" err="1"/>
              <a:t>consommation</a:t>
            </a:r>
            <a:r>
              <a:rPr lang="en-US" sz="1400" dirty="0"/>
              <a:t> </a:t>
            </a:r>
            <a:r>
              <a:rPr lang="en-US" sz="1400" dirty="0" err="1"/>
              <a:t>d'énergie</a:t>
            </a:r>
            <a:r>
              <a:rPr lang="en-US" sz="1400" dirty="0"/>
              <a:t> en 2013 </a:t>
            </a:r>
            <a:r>
              <a:rPr lang="en-US" sz="1400" dirty="0" err="1"/>
              <a:t>Industrie</a:t>
            </a:r>
            <a:r>
              <a:rPr lang="en-US" sz="1400" dirty="0"/>
              <a:t> du </a:t>
            </a:r>
            <a:r>
              <a:rPr lang="en-US" sz="1400" dirty="0" err="1" smtClean="0"/>
              <a:t>sucre</a:t>
            </a:r>
            <a:r>
              <a:rPr lang="en-US" sz="1400" dirty="0" smtClean="0"/>
              <a:t> </a:t>
            </a:r>
            <a:r>
              <a:rPr lang="en-US" sz="1400" baseline="0" dirty="0" smtClean="0"/>
              <a:t> (</a:t>
            </a:r>
            <a:r>
              <a:rPr lang="en-US" sz="1400" baseline="0" dirty="0" err="1" smtClean="0"/>
              <a:t>tep</a:t>
            </a:r>
            <a:r>
              <a:rPr lang="en-US" sz="1400" baseline="0" dirty="0" smtClean="0"/>
              <a:t>)</a:t>
            </a:r>
            <a:endParaRPr lang="en-US" sz="1400" dirty="0"/>
          </a:p>
        </c:rich>
      </c:tx>
      <c:layout>
        <c:manualLayout>
          <c:xMode val="edge"/>
          <c:yMode val="edge"/>
          <c:x val="7.2235294117647134E-2"/>
          <c:y val="2.7045295119538126E-2"/>
        </c:manualLayout>
      </c:layout>
    </c:title>
    <c:plotArea>
      <c:layout/>
      <c:barChart>
        <c:barDir val="col"/>
        <c:grouping val="clustered"/>
        <c:ser>
          <c:idx val="0"/>
          <c:order val="0"/>
          <c:tx>
            <c:strRef>
              <c:f>Feuil6!$C$108</c:f>
              <c:strCache>
                <c:ptCount val="1"/>
                <c:pt idx="0">
                  <c:v>Industrie du sucre</c:v>
                </c:pt>
              </c:strCache>
            </c:strRef>
          </c:tx>
          <c:dLbls>
            <c:showCatName val="1"/>
          </c:dLbls>
          <c:cat>
            <c:strRef>
              <c:f>Feuil6!$D$107:$I$107</c:f>
              <c:strCache>
                <c:ptCount val="6"/>
                <c:pt idx="0">
                  <c:v>Electricité</c:v>
                </c:pt>
                <c:pt idx="1">
                  <c:v>Charbon</c:v>
                </c:pt>
                <c:pt idx="2">
                  <c:v>Fuel</c:v>
                </c:pt>
                <c:pt idx="3">
                  <c:v>Coke de pétrole</c:v>
                </c:pt>
                <c:pt idx="4">
                  <c:v>Gasoil</c:v>
                </c:pt>
                <c:pt idx="5">
                  <c:v>Propane</c:v>
                </c:pt>
              </c:strCache>
            </c:strRef>
          </c:cat>
          <c:val>
            <c:numRef>
              <c:f>Feuil6!$D$108:$I$108</c:f>
              <c:numCache>
                <c:formatCode>#,##0</c:formatCode>
                <c:ptCount val="6"/>
                <c:pt idx="0">
                  <c:v>15464</c:v>
                </c:pt>
                <c:pt idx="1">
                  <c:v>3102</c:v>
                </c:pt>
                <c:pt idx="2">
                  <c:v>139219</c:v>
                </c:pt>
                <c:pt idx="3">
                  <c:v>9716</c:v>
                </c:pt>
                <c:pt idx="4">
                  <c:v>136</c:v>
                </c:pt>
                <c:pt idx="5">
                  <c:v>98</c:v>
                </c:pt>
              </c:numCache>
            </c:numRef>
          </c:val>
        </c:ser>
        <c:gapWidth val="100"/>
        <c:axId val="75333632"/>
        <c:axId val="75335168"/>
      </c:barChart>
      <c:catAx>
        <c:axId val="75333632"/>
        <c:scaling>
          <c:orientation val="minMax"/>
        </c:scaling>
        <c:axPos val="b"/>
        <c:tickLblPos val="nextTo"/>
        <c:crossAx val="75335168"/>
        <c:crosses val="autoZero"/>
        <c:auto val="1"/>
        <c:lblAlgn val="ctr"/>
        <c:lblOffset val="100"/>
      </c:catAx>
      <c:valAx>
        <c:axId val="75335168"/>
        <c:scaling>
          <c:orientation val="minMax"/>
        </c:scaling>
        <c:axPos val="l"/>
        <c:majorGridlines/>
        <c:numFmt formatCode="#,##0" sourceLinked="1"/>
        <c:tickLblPos val="nextTo"/>
        <c:crossAx val="75333632"/>
        <c:crosses val="autoZero"/>
        <c:crossBetween val="between"/>
      </c:valAx>
      <c:dTable>
        <c:showHorzBorder val="1"/>
        <c:showVertBorder val="1"/>
        <c:showOutline val="1"/>
        <c:showKeys val="1"/>
      </c:dTable>
    </c:plotArea>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a:pPr>
            <a:r>
              <a:rPr lang="en-US"/>
              <a:t>Autre industrie </a:t>
            </a:r>
            <a:r>
              <a:rPr lang="en-US" baseline="0"/>
              <a:t> (tep)</a:t>
            </a:r>
            <a:endParaRPr lang="en-US"/>
          </a:p>
        </c:rich>
      </c:tx>
      <c:layout/>
    </c:title>
    <c:plotArea>
      <c:layout/>
      <c:barChart>
        <c:barDir val="col"/>
        <c:grouping val="clustered"/>
        <c:ser>
          <c:idx val="2"/>
          <c:order val="0"/>
          <c:tx>
            <c:strRef>
              <c:f>Feuil6!$C$158</c:f>
              <c:strCache>
                <c:ptCount val="1"/>
                <c:pt idx="0">
                  <c:v>Autre industrie</c:v>
                </c:pt>
              </c:strCache>
            </c:strRef>
          </c:tx>
          <c:cat>
            <c:strRef>
              <c:f>Feuil6!$D$155:$J$155</c:f>
              <c:strCache>
                <c:ptCount val="7"/>
                <c:pt idx="0">
                  <c:v>Electricité</c:v>
                </c:pt>
                <c:pt idx="1">
                  <c:v>Fuel</c:v>
                </c:pt>
                <c:pt idx="2">
                  <c:v>Gasoil</c:v>
                </c:pt>
                <c:pt idx="3">
                  <c:v>Essence</c:v>
                </c:pt>
                <c:pt idx="4">
                  <c:v>Butane</c:v>
                </c:pt>
                <c:pt idx="5">
                  <c:v>Propane</c:v>
                </c:pt>
                <c:pt idx="6">
                  <c:v>Biomasse</c:v>
                </c:pt>
              </c:strCache>
            </c:strRef>
          </c:cat>
          <c:val>
            <c:numRef>
              <c:f>Feuil6!$D$158:$J$158</c:f>
              <c:numCache>
                <c:formatCode>#,##0</c:formatCode>
                <c:ptCount val="7"/>
                <c:pt idx="0">
                  <c:v>115035</c:v>
                </c:pt>
                <c:pt idx="1">
                  <c:v>61623</c:v>
                </c:pt>
                <c:pt idx="2">
                  <c:v>15740</c:v>
                </c:pt>
                <c:pt idx="3">
                  <c:v>843</c:v>
                </c:pt>
                <c:pt idx="4">
                  <c:v>9988</c:v>
                </c:pt>
                <c:pt idx="5">
                  <c:v>4092</c:v>
                </c:pt>
                <c:pt idx="6">
                  <c:v>3125</c:v>
                </c:pt>
              </c:numCache>
            </c:numRef>
          </c:val>
        </c:ser>
        <c:axId val="75241728"/>
        <c:axId val="75247616"/>
      </c:barChart>
      <c:catAx>
        <c:axId val="75241728"/>
        <c:scaling>
          <c:orientation val="minMax"/>
        </c:scaling>
        <c:axPos val="b"/>
        <c:tickLblPos val="nextTo"/>
        <c:crossAx val="75247616"/>
        <c:crosses val="autoZero"/>
        <c:auto val="1"/>
        <c:lblAlgn val="ctr"/>
        <c:lblOffset val="100"/>
      </c:catAx>
      <c:valAx>
        <c:axId val="75247616"/>
        <c:scaling>
          <c:orientation val="minMax"/>
        </c:scaling>
        <c:axPos val="l"/>
        <c:majorGridlines/>
        <c:numFmt formatCode="#,##0" sourceLinked="1"/>
        <c:tickLblPos val="nextTo"/>
        <c:crossAx val="75241728"/>
        <c:crosses val="autoZero"/>
        <c:crossBetween val="between"/>
      </c:valAx>
      <c:dTable>
        <c:showHorzBorder val="1"/>
        <c:showVertBorder val="1"/>
        <c:showOutline val="1"/>
        <c:showKeys val="1"/>
      </c:dTable>
    </c:plotArea>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sz="1400"/>
            </a:pPr>
            <a:r>
              <a:rPr lang="en-US" sz="1400"/>
              <a:t>Lait receptionné et pasteurisé en millions de litre</a:t>
            </a:r>
          </a:p>
        </c:rich>
      </c:tx>
      <c:layout/>
    </c:title>
    <c:plotArea>
      <c:layout/>
      <c:barChart>
        <c:barDir val="col"/>
        <c:grouping val="clustered"/>
        <c:ser>
          <c:idx val="1"/>
          <c:order val="0"/>
          <c:tx>
            <c:strRef>
              <c:f>lait!$D$6</c:f>
              <c:strCache>
                <c:ptCount val="1"/>
                <c:pt idx="0">
                  <c:v>Lait receptionné</c:v>
                </c:pt>
              </c:strCache>
            </c:strRef>
          </c:tx>
          <c:cat>
            <c:numRef>
              <c:f>lait!$E$5:$N$5</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lait!$E$6:$N$6</c:f>
              <c:numCache>
                <c:formatCode>#,##0</c:formatCode>
                <c:ptCount val="10"/>
                <c:pt idx="0">
                  <c:v>972</c:v>
                </c:pt>
                <c:pt idx="1">
                  <c:v>1100</c:v>
                </c:pt>
                <c:pt idx="2">
                  <c:v>1162</c:v>
                </c:pt>
                <c:pt idx="3">
                  <c:v>1400</c:v>
                </c:pt>
                <c:pt idx="4">
                  <c:v>1560</c:v>
                </c:pt>
                <c:pt idx="5">
                  <c:v>1470</c:v>
                </c:pt>
                <c:pt idx="6">
                  <c:v>1589</c:v>
                </c:pt>
                <c:pt idx="8">
                  <c:v>1256</c:v>
                </c:pt>
                <c:pt idx="9">
                  <c:v>1304</c:v>
                </c:pt>
              </c:numCache>
            </c:numRef>
          </c:val>
        </c:ser>
        <c:ser>
          <c:idx val="0"/>
          <c:order val="1"/>
          <c:tx>
            <c:strRef>
              <c:f>lait!$D$7</c:f>
              <c:strCache>
                <c:ptCount val="1"/>
                <c:pt idx="0">
                  <c:v>Lait pasteurisé</c:v>
                </c:pt>
              </c:strCache>
            </c:strRef>
          </c:tx>
          <c:cat>
            <c:numRef>
              <c:f>lait!$E$5:$N$5</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lait!$E$7:$N$7</c:f>
              <c:numCache>
                <c:formatCode>General</c:formatCode>
                <c:ptCount val="10"/>
                <c:pt idx="0">
                  <c:v>548</c:v>
                </c:pt>
                <c:pt idx="1">
                  <c:v>561</c:v>
                </c:pt>
                <c:pt idx="2">
                  <c:v>572</c:v>
                </c:pt>
                <c:pt idx="3">
                  <c:v>585</c:v>
                </c:pt>
                <c:pt idx="4">
                  <c:v>600</c:v>
                </c:pt>
                <c:pt idx="5">
                  <c:v>768</c:v>
                </c:pt>
                <c:pt idx="6">
                  <c:v>770</c:v>
                </c:pt>
                <c:pt idx="8">
                  <c:v>776</c:v>
                </c:pt>
                <c:pt idx="9">
                  <c:v>726</c:v>
                </c:pt>
              </c:numCache>
            </c:numRef>
          </c:val>
        </c:ser>
        <c:axId val="75278208"/>
        <c:axId val="75279744"/>
      </c:barChart>
      <c:catAx>
        <c:axId val="75278208"/>
        <c:scaling>
          <c:orientation val="minMax"/>
        </c:scaling>
        <c:axPos val="b"/>
        <c:numFmt formatCode="General" sourceLinked="1"/>
        <c:tickLblPos val="nextTo"/>
        <c:crossAx val="75279744"/>
        <c:crosses val="autoZero"/>
        <c:auto val="1"/>
        <c:lblAlgn val="ctr"/>
        <c:lblOffset val="100"/>
      </c:catAx>
      <c:valAx>
        <c:axId val="75279744"/>
        <c:scaling>
          <c:orientation val="minMax"/>
          <c:min val="0"/>
        </c:scaling>
        <c:axPos val="l"/>
        <c:majorGridlines/>
        <c:numFmt formatCode="#,##0" sourceLinked="1"/>
        <c:tickLblPos val="nextTo"/>
        <c:crossAx val="75278208"/>
        <c:crosses val="autoZero"/>
        <c:crossBetween val="between"/>
      </c:valAx>
      <c:dTable>
        <c:showHorzBorder val="1"/>
        <c:showVertBorder val="1"/>
        <c:showOutline val="1"/>
      </c:dTable>
    </c:plotArea>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sz="1400"/>
            </a:pPr>
            <a:r>
              <a:rPr lang="en-US" sz="1400"/>
              <a:t>Production de vin en hectolitres</a:t>
            </a:r>
          </a:p>
        </c:rich>
      </c:tx>
      <c:layout/>
    </c:title>
    <c:plotArea>
      <c:layout/>
      <c:barChart>
        <c:barDir val="col"/>
        <c:grouping val="clustered"/>
        <c:ser>
          <c:idx val="1"/>
          <c:order val="0"/>
          <c:dLbls>
            <c:txPr>
              <a:bodyPr rot="-5400000" vert="horz"/>
              <a:lstStyle/>
              <a:p>
                <a:pPr>
                  <a:defRPr b="1">
                    <a:solidFill>
                      <a:schemeClr val="bg1"/>
                    </a:solidFill>
                  </a:defRPr>
                </a:pPr>
                <a:endParaRPr lang="fr-FR"/>
              </a:p>
            </c:txPr>
            <c:dLblPos val="ctr"/>
            <c:showVal val="1"/>
          </c:dLbls>
          <c:cat>
            <c:numRef>
              <c:f>'vin et bière'!$D$7:$K$7</c:f>
              <c:numCache>
                <c:formatCode>General</c:formatCode>
                <c:ptCount val="8"/>
                <c:pt idx="0">
                  <c:v>2005</c:v>
                </c:pt>
                <c:pt idx="1">
                  <c:v>2006</c:v>
                </c:pt>
                <c:pt idx="2">
                  <c:v>2007</c:v>
                </c:pt>
                <c:pt idx="3">
                  <c:v>2008</c:v>
                </c:pt>
                <c:pt idx="4">
                  <c:v>2009</c:v>
                </c:pt>
                <c:pt idx="5">
                  <c:v>2010</c:v>
                </c:pt>
                <c:pt idx="6">
                  <c:v>2011</c:v>
                </c:pt>
                <c:pt idx="7">
                  <c:v>2012</c:v>
                </c:pt>
              </c:numCache>
            </c:numRef>
          </c:cat>
          <c:val>
            <c:numRef>
              <c:f>'vin et bière'!$D$8:$K$8</c:f>
              <c:numCache>
                <c:formatCode>#,##0</c:formatCode>
                <c:ptCount val="8"/>
                <c:pt idx="0">
                  <c:v>326000</c:v>
                </c:pt>
                <c:pt idx="1">
                  <c:v>332000</c:v>
                </c:pt>
                <c:pt idx="2">
                  <c:v>338000</c:v>
                </c:pt>
                <c:pt idx="3">
                  <c:v>344000</c:v>
                </c:pt>
                <c:pt idx="4">
                  <c:v>350000</c:v>
                </c:pt>
                <c:pt idx="5">
                  <c:v>362500</c:v>
                </c:pt>
                <c:pt idx="6">
                  <c:v>375000</c:v>
                </c:pt>
                <c:pt idx="7">
                  <c:v>387500</c:v>
                </c:pt>
              </c:numCache>
            </c:numRef>
          </c:val>
        </c:ser>
        <c:axId val="75372032"/>
        <c:axId val="75373568"/>
      </c:barChart>
      <c:catAx>
        <c:axId val="75372032"/>
        <c:scaling>
          <c:orientation val="minMax"/>
        </c:scaling>
        <c:axPos val="b"/>
        <c:numFmt formatCode="General" sourceLinked="1"/>
        <c:tickLblPos val="nextTo"/>
        <c:crossAx val="75373568"/>
        <c:crosses val="autoZero"/>
        <c:auto val="1"/>
        <c:lblAlgn val="ctr"/>
        <c:lblOffset val="100"/>
      </c:catAx>
      <c:valAx>
        <c:axId val="75373568"/>
        <c:scaling>
          <c:orientation val="minMax"/>
        </c:scaling>
        <c:axPos val="l"/>
        <c:majorGridlines/>
        <c:numFmt formatCode="#,##0" sourceLinked="1"/>
        <c:tickLblPos val="nextTo"/>
        <c:crossAx val="75372032"/>
        <c:crosses val="autoZero"/>
        <c:crossBetween val="between"/>
      </c:valAx>
    </c:plotArea>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sz="1400"/>
            </a:pPr>
            <a:r>
              <a:rPr lang="en-US" sz="1400"/>
              <a:t>Production de bière en héctolitres</a:t>
            </a:r>
          </a:p>
        </c:rich>
      </c:tx>
      <c:layout/>
    </c:title>
    <c:plotArea>
      <c:layout/>
      <c:barChart>
        <c:barDir val="col"/>
        <c:grouping val="clustered"/>
        <c:ser>
          <c:idx val="1"/>
          <c:order val="0"/>
          <c:dLbls>
            <c:txPr>
              <a:bodyPr rot="-5400000" vert="horz"/>
              <a:lstStyle/>
              <a:p>
                <a:pPr>
                  <a:defRPr b="1">
                    <a:solidFill>
                      <a:schemeClr val="bg1"/>
                    </a:solidFill>
                  </a:defRPr>
                </a:pPr>
                <a:endParaRPr lang="fr-FR"/>
              </a:p>
            </c:txPr>
            <c:dLblPos val="ctr"/>
            <c:showVal val="1"/>
          </c:dLbls>
          <c:cat>
            <c:numRef>
              <c:f>'vin et bière'!$D$9:$K$9</c:f>
              <c:numCache>
                <c:formatCode>General</c:formatCode>
                <c:ptCount val="8"/>
                <c:pt idx="0">
                  <c:v>2005</c:v>
                </c:pt>
                <c:pt idx="1">
                  <c:v>2006</c:v>
                </c:pt>
                <c:pt idx="2">
                  <c:v>2007</c:v>
                </c:pt>
                <c:pt idx="3">
                  <c:v>2008</c:v>
                </c:pt>
                <c:pt idx="4">
                  <c:v>2009</c:v>
                </c:pt>
                <c:pt idx="5">
                  <c:v>2010</c:v>
                </c:pt>
                <c:pt idx="6">
                  <c:v>2011</c:v>
                </c:pt>
                <c:pt idx="7">
                  <c:v>2012</c:v>
                </c:pt>
              </c:numCache>
            </c:numRef>
          </c:cat>
          <c:val>
            <c:numRef>
              <c:f>'vin et bière'!$D$10:$K$10</c:f>
              <c:numCache>
                <c:formatCode>#,##0</c:formatCode>
                <c:ptCount val="8"/>
                <c:pt idx="0">
                  <c:v>388364.25</c:v>
                </c:pt>
                <c:pt idx="1">
                  <c:v>461146.375</c:v>
                </c:pt>
                <c:pt idx="2">
                  <c:v>533928.5</c:v>
                </c:pt>
                <c:pt idx="3">
                  <c:v>679492.75</c:v>
                </c:pt>
                <c:pt idx="4">
                  <c:v>825057</c:v>
                </c:pt>
                <c:pt idx="5">
                  <c:v>717174</c:v>
                </c:pt>
                <c:pt idx="6">
                  <c:v>700768</c:v>
                </c:pt>
                <c:pt idx="7">
                  <c:v>707833</c:v>
                </c:pt>
              </c:numCache>
            </c:numRef>
          </c:val>
        </c:ser>
        <c:axId val="75389568"/>
        <c:axId val="75403648"/>
      </c:barChart>
      <c:catAx>
        <c:axId val="75389568"/>
        <c:scaling>
          <c:orientation val="minMax"/>
        </c:scaling>
        <c:axPos val="b"/>
        <c:numFmt formatCode="General" sourceLinked="1"/>
        <c:tickLblPos val="nextTo"/>
        <c:crossAx val="75403648"/>
        <c:crosses val="autoZero"/>
        <c:auto val="1"/>
        <c:lblAlgn val="ctr"/>
        <c:lblOffset val="100"/>
      </c:catAx>
      <c:valAx>
        <c:axId val="75403648"/>
        <c:scaling>
          <c:orientation val="minMax"/>
        </c:scaling>
        <c:axPos val="l"/>
        <c:majorGridlines/>
        <c:numFmt formatCode="#,##0" sourceLinked="1"/>
        <c:tickLblPos val="nextTo"/>
        <c:crossAx val="75389568"/>
        <c:crosses val="autoZero"/>
        <c:crossBetween val="between"/>
      </c:valAx>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8A4F96-A069-4380-BA02-D1EF15F7139C}" type="datetimeFigureOut">
              <a:rPr lang="fr-FR" smtClean="0"/>
              <a:pPr/>
              <a:t>14/02/2016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D659E7-BB65-4D1B-9F07-4172B777F8AD}"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8299050-5B4D-42C4-A8AA-D0972B5BA10D}" type="datetimeFigureOut">
              <a:rPr lang="fr-FR" smtClean="0"/>
              <a:pPr/>
              <a:t>14/02/2016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289C36-FE0B-477B-9973-FBA88BBA0FC0}"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299050-5B4D-42C4-A8AA-D0972B5BA10D}" type="datetimeFigureOut">
              <a:rPr lang="fr-FR" smtClean="0"/>
              <a:pPr/>
              <a:t>14/02/2016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289C36-FE0B-477B-9973-FBA88BBA0FC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url?sa=i&amp;rct=j&amp;q=&amp;esrc=s&amp;source=images&amp;cd=&amp;cad=rja&amp;uact=8&amp;ved=0ahUKEwjh4oWvpPPKAhXJIJoKHai9ABgQjRwIBw&amp;url=http://leblogdulait.fr/vraifaux/&amp;psig=AFQjCNFOA7Emu93EXf4GK4LL8NhuW7eiVQ&amp;ust=1455402867798925" TargetMode="Externa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3.jpeg"/><Relationship Id="rId4" Type="http://schemas.openxmlformats.org/officeDocument/2006/relationships/chart" Target="../charts/chart5.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solo.be/fr/ingredients/pates-alimentaires/" TargetMode="Externa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hyperlink" Target="https://www.google.com/url?sa=i&amp;rct=j&amp;q=&amp;esrc=s&amp;source=images&amp;cd=&amp;cad=rja&amp;uact=8&amp;ved=0ahUKEwjE9tr9z_XKAhUoAZoKHaxLB5QQjRwIBw&amp;url=https://realfood.tesco.com/glossary/couscous.html&amp;psig=AFQjCNEVdZRJ1nBhe-g-hwdDSklrFWuR2A&amp;ust=1455483298674041"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google.co.ma/url?sa=i&amp;rct=j&amp;q=&amp;esrc=s&amp;source=images&amp;cd=&amp;cad=rja&amp;uact=8&amp;ved=0ahUKEwjwqefs0PXKAhVFLZoKHYGLA8AQjRwIBw&amp;url=http://www.h24info.ma/mots-cles/federation-nationale-de-la-boulangerie-et-patisserie-du-maroc&amp;psig=AFQjCNHj4oN_Q1Hhnsq5cFQwjmWFUehuxA&amp;ust=1455483537518429"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com/url?sa=i&amp;rct=j&amp;q=&amp;esrc=s&amp;source=images&amp;cd=&amp;cad=rja&amp;uact=8&amp;ved=0ahUKEwjW44Oo0fXKAhVpJpoKHUAcDtIQjRwIBw&amp;url=http://french.peopledaily.com.cn/n/2015/0602/c31355-8900914.html&amp;psig=AFQjCNHztGiTRPDuiiG5ijcfcLbULFJpag&amp;ust=1455483650693551"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hyperlink" Target="http://www.google.com/url?sa=i&amp;rct=j&amp;q=&amp;esrc=s&amp;source=images&amp;cd=&amp;cad=rja&amp;uact=8&amp;ved=0ahUKEwi9iKb80fXKAhUDYZoKHce2DYQQjRwIBw&amp;url=http://resagro.com/breve/909/chez-brasseries-du-maroc.html&amp;psig=AFQjCNHRqxtICZ7a97WeHPQ6J4N2M_C35w&amp;ust=145548383643227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ixlszbn_PKAhVkOpoKHZvnDBQQjRwIBw&amp;url=http://www.fenip.com/fenip/contenu.asp?id_rub=13&amp;ID_SRUB=23&amp;bvm=bv.114195076,d.bGs&amp;psig=AFQjCNF6LrVcbUpPLGokFen3ig0hyPR96Q&amp;ust=1455401623632293" TargetMode="External"/><Relationship Id="rId13" Type="http://schemas.openxmlformats.org/officeDocument/2006/relationships/image" Target="../media/image12.jpeg"/><Relationship Id="rId18" Type="http://schemas.openxmlformats.org/officeDocument/2006/relationships/hyperlink" Target="http://www.google.com/url?sa=i&amp;rct=j&amp;q=&amp;esrc=s&amp;source=images&amp;cd=&amp;cad=rja&amp;uact=8&amp;ved=0ahUKEwjxnt3oofPKAhXhBZoKHQroBY0QjRwIBw&amp;url=http://lescometiquesdestelle.over-blog.com/article-les-corps-gras-118051327.html&amp;bvm=bv.114195076,d.bGs&amp;psig=AFQjCNF3-Z26pBjbjS7j_43A2beQLRFPAg&amp;ust=1455402169534236" TargetMode="External"/><Relationship Id="rId3" Type="http://schemas.openxmlformats.org/officeDocument/2006/relationships/image" Target="../media/image7.jpeg"/><Relationship Id="rId21" Type="http://schemas.openxmlformats.org/officeDocument/2006/relationships/image" Target="../media/image16.jpeg"/><Relationship Id="rId7" Type="http://schemas.openxmlformats.org/officeDocument/2006/relationships/image" Target="../media/image9.jpeg"/><Relationship Id="rId12" Type="http://schemas.openxmlformats.org/officeDocument/2006/relationships/hyperlink" Target="http://www.google.com/url?sa=i&amp;rct=j&amp;q=&amp;esrc=s&amp;source=images&amp;cd=&amp;cad=rja&amp;uact=8&amp;ved=0ahUKEwiJ-vLcoPPKAhWCE5oKHRk5CqUQjRwIBw&amp;url=http://www.leonardos.it/fr/produits/semoules-et-farines.html&amp;bvm=bv.114195076,d.bGs&amp;psig=AFQjCNHonQmnYmBCE4PAjZFKfW5P3a3rzQ&amp;ust=1455401893401218" TargetMode="External"/><Relationship Id="rId17" Type="http://schemas.openxmlformats.org/officeDocument/2006/relationships/image" Target="../media/image14.jpeg"/><Relationship Id="rId2" Type="http://schemas.openxmlformats.org/officeDocument/2006/relationships/hyperlink" Target="http://www.google.com/url?sa=i&amp;rct=j&amp;q=&amp;esrc=s&amp;source=images&amp;cd=&amp;cad=rja&amp;uact=8&amp;ved=0ahUKEwj-5dbqnvPKAhWoC5oKHUBUDlMQjRwIBw&amp;url=http://www.topsante.com/nutrition-et-recettes/la-sante-par-les-aliments/les-bons-aliments/minceur-quatre-nouvelles-facons-de-remplacer-le-sucre-10742&amp;psig=AFQjCNGS8BCH9MadDNxIMNjRRR1tOTIfaQ&amp;ust=1455401386617115" TargetMode="External"/><Relationship Id="rId16" Type="http://schemas.openxmlformats.org/officeDocument/2006/relationships/hyperlink" Target="http://www.google.com/url?sa=i&amp;rct=j&amp;q=&amp;esrc=s&amp;source=images&amp;cd=&amp;cad=rja&amp;uact=8&amp;ved=0ahUKEwjmuv6_ofPKAhUzb5oKHZuICnEQjRwIBw&amp;url=http://www.challenge.ma/newsletter-du-01-janvier-2015-tabacs-augmentation-des-prix-des-cigarettes-depuis-ce-matin-40822/&amp;bvm=bv.114195076,d.bGs&amp;psig=AFQjCNFz_iOjUEVXBk_rGv4OnHqUdqdKmQ&amp;ust=1455402102738766" TargetMode="External"/><Relationship Id="rId20" Type="http://schemas.openxmlformats.org/officeDocument/2006/relationships/hyperlink" Target="http://www.google.com/url?sa=i&amp;rct=j&amp;q=&amp;esrc=s&amp;source=images&amp;cd=&amp;cad=rja&amp;uact=8&amp;ved=0ahUKEwi4ioaNovPKAhVqMZoKHafJA00QjRwIBw&amp;url=http://www.leseco.ma/economie/24483-l-offre-laitiere-au-maroc-en-ligne-avec-la-demande.html&amp;bvm=bv.114195076,d.bGs&amp;psig=AFQjCNE5ePGD7_VM47IlbQDjTiivnyOyPg&amp;ust=1455402265815656" TargetMode="External"/><Relationship Id="rId1" Type="http://schemas.openxmlformats.org/officeDocument/2006/relationships/slideLayout" Target="../slideLayouts/slideLayout2.xml"/><Relationship Id="rId6" Type="http://schemas.openxmlformats.org/officeDocument/2006/relationships/hyperlink" Target="http://www.google.com/url?sa=i&amp;rct=j&amp;q=&amp;esrc=s&amp;source=images&amp;cd=&amp;cad=rja&amp;uact=8&amp;ved=0ahUKEwiQicC7n_PKAhXGdpoKHcDQBK4QjRwIBw&amp;url=http://www.usinenouvelle.com/article/le-desosseur-de-poulet-en-rafale.N154677&amp;bvm=bv.114195076,d.bGs&amp;psig=AFQjCNHqsO896jt7C8tCjoRUB9aK7Wp-Qg&amp;ust=1455401542298078" TargetMode="External"/><Relationship Id="rId11" Type="http://schemas.openxmlformats.org/officeDocument/2006/relationships/image" Target="../media/image11.jpeg"/><Relationship Id="rId5" Type="http://schemas.openxmlformats.org/officeDocument/2006/relationships/image" Target="../media/image8.jpeg"/><Relationship Id="rId15" Type="http://schemas.openxmlformats.org/officeDocument/2006/relationships/image" Target="../media/image13.jpeg"/><Relationship Id="rId10" Type="http://schemas.openxmlformats.org/officeDocument/2006/relationships/hyperlink" Target="http://www.google.com/url?sa=i&amp;rct=j&amp;q=&amp;esrc=s&amp;source=images&amp;cd=&amp;cad=rja&amp;uact=8&amp;ved=&amp;url=http://www.futura-sciences.com/magazines/sante/infos/dossiers/d/medecine-maladies-role-alimentation-1017/page/8/&amp;bvm=bv.114195076,d.bGs&amp;psig=AFQjCNFkiOuMLx-Gr16To8Yy9QFBf9ld0w&amp;ust=1455401820449653" TargetMode="External"/><Relationship Id="rId19" Type="http://schemas.openxmlformats.org/officeDocument/2006/relationships/image" Target="../media/image15.jpeg"/><Relationship Id="rId4" Type="http://schemas.openxmlformats.org/officeDocument/2006/relationships/hyperlink" Target="http://www.google.com/url?sa=i&amp;rct=j&amp;q=&amp;esrc=s&amp;source=images&amp;cd=&amp;cad=rja&amp;uact=8&amp;ved=0ahUKEwiywKiYn_PKAhXiJ5oKHdPLB9UQjRwIBw&amp;url=http://www.mps-aqua.nl/aqua-industrial-watertreatment/rood-vlees/&amp;bvm=bv.114195076,d.bGs&amp;psig=AFQjCNGG_DW0FSRcgpFvFpL5vwICiikPSw&amp;ust=1455401470447127" TargetMode="External"/><Relationship Id="rId9" Type="http://schemas.openxmlformats.org/officeDocument/2006/relationships/image" Target="../media/image10.jpeg"/><Relationship Id="rId14" Type="http://schemas.openxmlformats.org/officeDocument/2006/relationships/hyperlink" Target="http://www.google.com/url?sa=i&amp;rct=j&amp;q=&amp;esrc=s&amp;source=images&amp;cd=&amp;cad=rja&amp;uact=8&amp;ved=0ahUKEwiPn4GbofPKAhXEJ5oKHVHcDX8QjRwIBw&amp;url=http://www.pizzeria-0039.com/boissons&amp;bvm=bv.114195076,d.bGs&amp;psig=AFQjCNHOnOBPGK6fbFlVA4M3DpUwrHiVmw&amp;ust=145540200815875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www.google.com/url?sa=i&amp;rct=j&amp;q=&amp;esrc=s&amp;source=images&amp;cd=&amp;cad=rja&amp;uact=8&amp;ved=0ahUKEwj-5dbqnvPKAhWoC5oKHUBUDlMQjRwIBw&amp;url=http://www.topsante.com/nutrition-et-recettes/la-sante-par-les-aliments/les-bons-aliments/minceur-quatre-nouvelles-facons-de-remplacer-le-sucre-10742&amp;psig=AFQjCNGS8BCH9MadDNxIMNjRRR1tOTIfaQ&amp;ust=145540138661711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Autofit/>
          </a:bodyPr>
          <a:lstStyle/>
          <a:p>
            <a:r>
              <a:rPr lang="fr-FR" sz="2800" b="1" dirty="0" smtClean="0"/>
              <a:t>Etude d’impact socio-économique en matière de création d’emploi à l’échelle locale via les énergies renouvelables (ER) et l’efficacité énergétique (EE) dans le secteur de l’agroalimentaire (IAA) au Maroc</a:t>
            </a:r>
            <a:r>
              <a:rPr lang="fr-FR" sz="2800" dirty="0" smtClean="0"/>
              <a:t/>
            </a:r>
            <a:br>
              <a:rPr lang="fr-FR" sz="2800" dirty="0" smtClean="0"/>
            </a:br>
            <a:endParaRPr lang="fr-FR" sz="2800" dirty="0"/>
          </a:p>
        </p:txBody>
      </p:sp>
      <p:sp>
        <p:nvSpPr>
          <p:cNvPr id="3" name="Sous-titre 2"/>
          <p:cNvSpPr>
            <a:spLocks noGrp="1"/>
          </p:cNvSpPr>
          <p:nvPr>
            <p:ph type="subTitle" idx="1"/>
          </p:nvPr>
        </p:nvSpPr>
        <p:spPr>
          <a:xfrm>
            <a:off x="1371600" y="4857760"/>
            <a:ext cx="6400800" cy="781040"/>
          </a:xfrm>
        </p:spPr>
        <p:txBody>
          <a:bodyPr/>
          <a:lstStyle/>
          <a:p>
            <a:r>
              <a:rPr lang="fr-FR" dirty="0" smtClean="0"/>
              <a:t>Abdellatif TOUZANI</a:t>
            </a:r>
            <a:endParaRPr lang="fr-FR" dirty="0"/>
          </a:p>
        </p:txBody>
      </p:sp>
      <p:pic>
        <p:nvPicPr>
          <p:cNvPr id="4" name="Image 3"/>
          <p:cNvPicPr/>
          <p:nvPr/>
        </p:nvPicPr>
        <p:blipFill>
          <a:blip r:embed="rId2" cstate="print"/>
          <a:srcRect/>
          <a:stretch>
            <a:fillRect/>
          </a:stretch>
        </p:blipFill>
        <p:spPr bwMode="auto">
          <a:xfrm>
            <a:off x="142844" y="214290"/>
            <a:ext cx="3195776" cy="1328745"/>
          </a:xfrm>
          <a:prstGeom prst="rect">
            <a:avLst/>
          </a:prstGeom>
          <a:noFill/>
          <a:ln w="9525">
            <a:noFill/>
            <a:miter lim="800000"/>
            <a:headEnd/>
            <a:tailEnd/>
          </a:ln>
        </p:spPr>
      </p:pic>
      <p:sp>
        <p:nvSpPr>
          <p:cNvPr id="38913" name="Rectangle 1"/>
          <p:cNvSpPr>
            <a:spLocks noChangeArrowheads="1"/>
          </p:cNvSpPr>
          <p:nvPr/>
        </p:nvSpPr>
        <p:spPr bwMode="auto">
          <a:xfrm>
            <a:off x="0" y="350043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Projet RE-ACTIVATE</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68346"/>
          </a:xfrm>
        </p:spPr>
        <p:txBody>
          <a:bodyPr>
            <a:normAutofit/>
          </a:bodyPr>
          <a:lstStyle/>
          <a:p>
            <a:r>
              <a:rPr lang="fr-FR" sz="2400" b="1" u="sng" dirty="0" smtClean="0">
                <a:solidFill>
                  <a:srgbClr val="C00000"/>
                </a:solidFill>
              </a:rPr>
              <a:t>L'industrie laitière</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285720" y="1071546"/>
            <a:ext cx="8229600" cy="1471610"/>
          </a:xfrm>
          <a:solidFill>
            <a:schemeClr val="tx2">
              <a:lumMod val="20000"/>
              <a:lumOff val="80000"/>
            </a:schemeClr>
          </a:solidFill>
        </p:spPr>
        <p:txBody>
          <a:bodyPr>
            <a:normAutofit lnSpcReduction="10000"/>
          </a:bodyPr>
          <a:lstStyle/>
          <a:p>
            <a:pPr>
              <a:buNone/>
            </a:pPr>
            <a:r>
              <a:rPr lang="fr-FR" sz="2000" dirty="0" smtClean="0"/>
              <a:t>      En 2014, le secteur du lait au Maroc est dominé par Centrale Laitière, filiale de Danone avec environ 50% du marché suivi par la coopérative </a:t>
            </a:r>
            <a:r>
              <a:rPr lang="fr-FR" sz="2000" dirty="0" err="1" smtClean="0"/>
              <a:t>Copag</a:t>
            </a:r>
            <a:r>
              <a:rPr lang="fr-FR" sz="2000" dirty="0" smtClean="0"/>
              <a:t> (</a:t>
            </a:r>
            <a:r>
              <a:rPr lang="fr-FR" sz="2000" dirty="0" err="1" smtClean="0"/>
              <a:t>Jaouda</a:t>
            </a:r>
            <a:r>
              <a:rPr lang="fr-FR" sz="2000" dirty="0" smtClean="0"/>
              <a:t>),avec 23%, </a:t>
            </a:r>
            <a:r>
              <a:rPr lang="fr-FR" sz="2000" dirty="0" err="1" smtClean="0"/>
              <a:t>SafiLait</a:t>
            </a:r>
            <a:r>
              <a:rPr lang="fr-FR" sz="2000" dirty="0" smtClean="0"/>
              <a:t> (</a:t>
            </a:r>
            <a:r>
              <a:rPr lang="fr-FR" sz="2000" dirty="0" err="1" smtClean="0"/>
              <a:t>Jibal</a:t>
            </a:r>
            <a:r>
              <a:rPr lang="fr-FR" sz="2000" dirty="0" smtClean="0"/>
              <a:t>) avec 7% et une demi-douzaine de petits acteurs dont </a:t>
            </a:r>
            <a:r>
              <a:rPr lang="fr-FR" sz="2000" i="1" dirty="0" smtClean="0"/>
              <a:t>Best Milk, Domaine </a:t>
            </a:r>
            <a:r>
              <a:rPr lang="fr-FR" sz="2000" i="1" dirty="0" err="1" smtClean="0"/>
              <a:t>Douiet</a:t>
            </a:r>
            <a:r>
              <a:rPr lang="fr-FR" sz="2000" i="1" dirty="0" smtClean="0"/>
              <a:t>, </a:t>
            </a:r>
            <a:r>
              <a:rPr lang="fr-FR" sz="2000" i="1" dirty="0" err="1" smtClean="0"/>
              <a:t>Colainord</a:t>
            </a:r>
            <a:r>
              <a:rPr lang="fr-FR" sz="2000" i="1" dirty="0" smtClean="0"/>
              <a:t>, </a:t>
            </a:r>
            <a:r>
              <a:rPr lang="fr-FR" sz="2000" i="1" dirty="0" err="1" smtClean="0"/>
              <a:t>Colaimo</a:t>
            </a:r>
            <a:r>
              <a:rPr lang="fr-FR" sz="2000" dirty="0" smtClean="0"/>
              <a:t>.</a:t>
            </a:r>
          </a:p>
          <a:p>
            <a:endParaRPr lang="fr-FR" sz="2000" dirty="0"/>
          </a:p>
        </p:txBody>
      </p:sp>
      <p:pic>
        <p:nvPicPr>
          <p:cNvPr id="24578" name="Picture 2" descr="http://leblogdulait.fr/wp-content/uploads/2014/04/Carton-de-lait1.jpg">
            <a:hlinkClick r:id="rId2"/>
          </p:cNvPr>
          <p:cNvPicPr>
            <a:picLocks noChangeAspect="1" noChangeArrowheads="1"/>
          </p:cNvPicPr>
          <p:nvPr/>
        </p:nvPicPr>
        <p:blipFill>
          <a:blip r:embed="rId3" cstate="print"/>
          <a:srcRect/>
          <a:stretch>
            <a:fillRect/>
          </a:stretch>
        </p:blipFill>
        <p:spPr bwMode="auto">
          <a:xfrm>
            <a:off x="7643834" y="1"/>
            <a:ext cx="659832" cy="1071546"/>
          </a:xfrm>
          <a:prstGeom prst="rect">
            <a:avLst/>
          </a:prstGeom>
          <a:noFill/>
        </p:spPr>
      </p:pic>
      <p:graphicFrame>
        <p:nvGraphicFramePr>
          <p:cNvPr id="5" name="Graphique 4"/>
          <p:cNvGraphicFramePr/>
          <p:nvPr/>
        </p:nvGraphicFramePr>
        <p:xfrm>
          <a:off x="2000232" y="4013200"/>
          <a:ext cx="5335270" cy="2844800"/>
        </p:xfrm>
        <a:graphic>
          <a:graphicData uri="http://schemas.openxmlformats.org/drawingml/2006/chart">
            <c:chart xmlns:c="http://schemas.openxmlformats.org/drawingml/2006/chart" xmlns:r="http://schemas.openxmlformats.org/officeDocument/2006/relationships" r:id="rId4"/>
          </a:graphicData>
        </a:graphic>
      </p:graphicFrame>
      <p:sp>
        <p:nvSpPr>
          <p:cNvPr id="24579" name="Rectangle 3"/>
          <p:cNvSpPr>
            <a:spLocks noChangeArrowheads="1"/>
          </p:cNvSpPr>
          <p:nvPr/>
        </p:nvSpPr>
        <p:spPr bwMode="auto">
          <a:xfrm>
            <a:off x="1857356" y="2714620"/>
            <a:ext cx="5214974" cy="1077218"/>
          </a:xfrm>
          <a:prstGeom prst="rect">
            <a:avLst/>
          </a:prstGeom>
          <a:solidFill>
            <a:schemeClr val="accent6">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86 064 </a:t>
            </a:r>
            <a:r>
              <a:rPr kumimoji="0" lang="fr-FR" sz="16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MWh</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lectrique soit l'</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quivalent de 7 400 tep</a:t>
            </a:r>
          </a:p>
          <a:p>
            <a:pPr marL="0" marR="0" lvl="0" indent="0" algn="just" defTabSz="914400" rtl="0" eaLnBrk="1" fontAlgn="base" latinLnBrk="0" hangingPunct="1">
              <a:lnSpc>
                <a:spcPct val="100000"/>
              </a:lnSpc>
              <a:spcBef>
                <a:spcPct val="0"/>
              </a:spcBef>
              <a:spcAft>
                <a:spcPct val="0"/>
              </a:spcAft>
              <a:buClrTx/>
              <a:buSzTx/>
              <a:buFontTx/>
              <a:buChar char="•"/>
              <a:tabLst/>
            </a:pPr>
            <a:endParaRPr lang="fr-FR" sz="1600" dirty="0" smtClean="0">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149 960 </a:t>
            </a:r>
            <a:r>
              <a:rPr kumimoji="0" lang="fr-FR" sz="16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MWh</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thermique soit l'</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quivalent de 12 874 tep</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 name="Image 42" descr="ist2_10510589-bluesico-set-13-environment.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l="29202" t="9122" r="50276" b="79886"/>
          <a:stretch>
            <a:fillRect/>
          </a:stretch>
        </p:blipFill>
        <p:spPr bwMode="auto">
          <a:xfrm>
            <a:off x="7215206" y="2714620"/>
            <a:ext cx="876496" cy="4698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descr="http://image.shutterstock.com/display_pic_with_logo/82808/82808,1289135734,2/stock-vector-temperature-or-climate-control-icons-heating-and-cooling-64548340.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1848" b="58842"/>
          <a:stretch>
            <a:fillRect/>
          </a:stretch>
        </p:blipFill>
        <p:spPr bwMode="auto">
          <a:xfrm>
            <a:off x="7072330" y="3357562"/>
            <a:ext cx="1071538" cy="43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25470"/>
          </a:xfrm>
        </p:spPr>
        <p:txBody>
          <a:bodyPr>
            <a:normAutofit fontScale="90000"/>
          </a:bodyPr>
          <a:lstStyle/>
          <a:p>
            <a:r>
              <a:rPr lang="fr-FR" sz="2400" b="1" u="sng" dirty="0" smtClean="0">
                <a:solidFill>
                  <a:srgbClr val="C00000"/>
                </a:solidFill>
              </a:rPr>
              <a:t>Le secteur avicole</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pic>
        <p:nvPicPr>
          <p:cNvPr id="4" name="Image 3" descr="tableau Fédération interprofessionnelle avicole - Chiffres clés"/>
          <p:cNvPicPr/>
          <p:nvPr/>
        </p:nvPicPr>
        <p:blipFill>
          <a:blip r:embed="rId2"/>
          <a:srcRect/>
          <a:stretch>
            <a:fillRect/>
          </a:stretch>
        </p:blipFill>
        <p:spPr bwMode="auto">
          <a:xfrm>
            <a:off x="1785918" y="1000108"/>
            <a:ext cx="5286412" cy="3071834"/>
          </a:xfrm>
          <a:prstGeom prst="rect">
            <a:avLst/>
          </a:prstGeom>
          <a:noFill/>
          <a:ln w="9525">
            <a:noFill/>
            <a:miter lim="800000"/>
            <a:headEnd/>
            <a:tailEnd/>
          </a:ln>
        </p:spPr>
      </p:pic>
      <p:sp>
        <p:nvSpPr>
          <p:cNvPr id="26625" name="Rectangle 1"/>
          <p:cNvSpPr>
            <a:spLocks noChangeArrowheads="1"/>
          </p:cNvSpPr>
          <p:nvPr/>
        </p:nvSpPr>
        <p:spPr bwMode="auto">
          <a:xfrm>
            <a:off x="357158" y="4357694"/>
            <a:ext cx="8215370" cy="1569660"/>
          </a:xfrm>
          <a:prstGeom prst="rect">
            <a:avLst/>
          </a:prstGeom>
          <a:solidFill>
            <a:schemeClr val="accent6">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Pour l</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ann</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2014, le chiffre d'affaire du secteur avicole (viande de volaille et </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œ</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ufs) est pass</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de pr</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de 30 milliards de dirhams en 2013 </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28 milliards de dirhams en 2014, alors que la production de viande de volaille est pass</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de 495.000 tonnes en 2013 </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534.000 tonnes en 2014 et la production d'</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œ</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ufs est pass</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de 4,5 milliards d</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unit</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en 2013 </a:t>
            </a:r>
            <a:r>
              <a:rPr kumimoji="0" lang="fr-FR" sz="16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5 milliards en 2014 (source ANPO: Association Nationale des producteurs d'</a:t>
            </a:r>
            <a:r>
              <a:rPr kumimoji="0" lang="fr-FR" sz="16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Oeufs</a:t>
            </a:r>
            <a:r>
              <a:rPr kumimoji="0" lang="fr-FR"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de consommation).</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Le secteur de transformation des produits de la pèche</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457200" y="1600201"/>
            <a:ext cx="8229600" cy="1328734"/>
          </a:xfrm>
        </p:spPr>
        <p:txBody>
          <a:bodyPr>
            <a:normAutofit fontScale="77500" lnSpcReduction="20000"/>
          </a:bodyPr>
          <a:lstStyle/>
          <a:p>
            <a:r>
              <a:rPr lang="fr-FR" dirty="0" smtClean="0"/>
              <a:t>Le tissu industriel compte 659 unités de traitement de produits de la mer en 2012, agréées par le Département de la pêche maritime dont 414 unités de valorisation à terre et 245 navires de congélation en mer.</a:t>
            </a:r>
          </a:p>
          <a:p>
            <a:endParaRPr lang="fr-FR" dirty="0"/>
          </a:p>
        </p:txBody>
      </p:sp>
      <p:graphicFrame>
        <p:nvGraphicFramePr>
          <p:cNvPr id="4" name="Tableau 3"/>
          <p:cNvGraphicFramePr>
            <a:graphicFrameLocks noGrp="1"/>
          </p:cNvGraphicFramePr>
          <p:nvPr/>
        </p:nvGraphicFramePr>
        <p:xfrm>
          <a:off x="714348" y="3071810"/>
          <a:ext cx="7572428" cy="2313432"/>
        </p:xfrm>
        <a:graphic>
          <a:graphicData uri="http://schemas.openxmlformats.org/drawingml/2006/table">
            <a:tbl>
              <a:tblPr/>
              <a:tblGrid>
                <a:gridCol w="1261797"/>
                <a:gridCol w="1261797"/>
                <a:gridCol w="1261797"/>
                <a:gridCol w="1261797"/>
                <a:gridCol w="1262620"/>
                <a:gridCol w="1262620"/>
              </a:tblGrid>
              <a:tr h="0">
                <a:tc>
                  <a:txBody>
                    <a:bodyPr/>
                    <a:lstStyle/>
                    <a:p>
                      <a:pPr algn="ctr">
                        <a:lnSpc>
                          <a:spcPct val="115000"/>
                        </a:lnSpc>
                        <a:spcAft>
                          <a:spcPts val="0"/>
                        </a:spcAft>
                      </a:pPr>
                      <a:r>
                        <a:rPr lang="fr-FR" sz="1100" b="1">
                          <a:solidFill>
                            <a:srgbClr val="FFFFFF"/>
                          </a:solidFill>
                          <a:latin typeface="Arial"/>
                          <a:ea typeface="Calibri"/>
                          <a:cs typeface="Times New Roman"/>
                        </a:rPr>
                        <a:t>Zone</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gn="ctr">
                        <a:lnSpc>
                          <a:spcPct val="115000"/>
                        </a:lnSpc>
                        <a:spcAft>
                          <a:spcPts val="0"/>
                        </a:spcAft>
                      </a:pPr>
                      <a:r>
                        <a:rPr lang="fr-FR" sz="1100" b="1">
                          <a:solidFill>
                            <a:srgbClr val="FFFFFF"/>
                          </a:solidFill>
                          <a:latin typeface="Arial"/>
                          <a:ea typeface="Calibri"/>
                          <a:cs typeface="Times New Roman"/>
                        </a:rPr>
                        <a:t>Méditerranée</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gn="ctr">
                        <a:lnSpc>
                          <a:spcPct val="115000"/>
                        </a:lnSpc>
                        <a:spcAft>
                          <a:spcPts val="0"/>
                        </a:spcAft>
                      </a:pPr>
                      <a:r>
                        <a:rPr lang="fr-FR" sz="1100" b="1">
                          <a:solidFill>
                            <a:srgbClr val="FFFFFF"/>
                          </a:solidFill>
                          <a:latin typeface="Arial"/>
                          <a:ea typeface="Calibri"/>
                          <a:cs typeface="Times New Roman"/>
                        </a:rPr>
                        <a:t>Atlantique Nord</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gn="ctr">
                        <a:lnSpc>
                          <a:spcPct val="115000"/>
                        </a:lnSpc>
                        <a:spcAft>
                          <a:spcPts val="0"/>
                        </a:spcAft>
                      </a:pPr>
                      <a:r>
                        <a:rPr lang="fr-FR" sz="1100" b="1">
                          <a:solidFill>
                            <a:srgbClr val="FFFFFF"/>
                          </a:solidFill>
                          <a:latin typeface="Arial"/>
                          <a:ea typeface="Calibri"/>
                          <a:cs typeface="Times New Roman"/>
                        </a:rPr>
                        <a:t>Atlantique centre</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gn="ctr">
                        <a:lnSpc>
                          <a:spcPct val="115000"/>
                        </a:lnSpc>
                        <a:spcAft>
                          <a:spcPts val="0"/>
                        </a:spcAft>
                      </a:pPr>
                      <a:r>
                        <a:rPr lang="fr-FR" sz="1100" b="1">
                          <a:solidFill>
                            <a:srgbClr val="FFFFFF"/>
                          </a:solidFill>
                          <a:latin typeface="Arial"/>
                          <a:ea typeface="Calibri"/>
                          <a:cs typeface="Times New Roman"/>
                        </a:rPr>
                        <a:t>Atlantique Sud</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gn="ctr">
                        <a:lnSpc>
                          <a:spcPct val="115000"/>
                        </a:lnSpc>
                        <a:spcAft>
                          <a:spcPts val="0"/>
                        </a:spcAft>
                      </a:pPr>
                      <a:r>
                        <a:rPr lang="fr-FR" sz="1100" b="1">
                          <a:solidFill>
                            <a:srgbClr val="FFFFFF"/>
                          </a:solidFill>
                          <a:latin typeface="Arial"/>
                          <a:ea typeface="Calibri"/>
                          <a:cs typeface="Times New Roman"/>
                        </a:rPr>
                        <a:t>Total</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r>
              <a:tr h="0">
                <a:tc>
                  <a:txBody>
                    <a:bodyPr/>
                    <a:lstStyle/>
                    <a:p>
                      <a:pPr>
                        <a:lnSpc>
                          <a:spcPct val="115000"/>
                        </a:lnSpc>
                        <a:spcAft>
                          <a:spcPts val="0"/>
                        </a:spcAft>
                      </a:pPr>
                      <a:r>
                        <a:rPr lang="fr-FR" sz="1100" b="1">
                          <a:latin typeface="Arial"/>
                          <a:ea typeface="Calibri"/>
                          <a:cs typeface="Times New Roman"/>
                        </a:rPr>
                        <a:t>Conserve</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2</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27</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14</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5</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48</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Semi conserve</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7</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17</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34</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Congélation</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20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32</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42</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95</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189</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Frais</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18</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28</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3</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9</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58</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Farine et huile</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4</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12</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8</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25</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Coquillage</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3</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12</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8</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23</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Decorticage</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11</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11</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Entreposage</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3</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13</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Autres</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7</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4</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13</a:t>
                      </a:r>
                      <a:endParaRPr lang="fr-FR" sz="11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100" b="1">
                          <a:latin typeface="Arial"/>
                          <a:ea typeface="Calibri"/>
                          <a:cs typeface="Times New Roman"/>
                        </a:rPr>
                        <a:t>Total</a:t>
                      </a:r>
                      <a:endParaRPr lang="fr-FR" sz="11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66</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120</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102</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a:latin typeface="Arial"/>
                          <a:ea typeface="Calibri"/>
                          <a:cs typeface="Times New Roman"/>
                        </a:rPr>
                        <a:t>126</a:t>
                      </a:r>
                      <a:endParaRPr lang="fr-FR" sz="11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100" dirty="0">
                          <a:latin typeface="Arial"/>
                          <a:ea typeface="Calibri"/>
                          <a:cs typeface="Times New Roman"/>
                        </a:rPr>
                        <a:t>414</a:t>
                      </a:r>
                      <a:endParaRPr lang="fr-FR" sz="1100" dirty="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0"/>
            <a:r>
              <a:rPr lang="fr-FR" sz="2400" b="1" u="sng" dirty="0" smtClean="0">
                <a:solidFill>
                  <a:srgbClr val="C00000"/>
                </a:solidFill>
              </a:rPr>
              <a:t>Transformation industrielle des céréales</a:t>
            </a:r>
            <a:br>
              <a:rPr lang="fr-FR" sz="2400" b="1" u="sng" dirty="0" smtClean="0">
                <a:solidFill>
                  <a:srgbClr val="C00000"/>
                </a:solidFill>
              </a:rPr>
            </a:br>
            <a:r>
              <a:rPr lang="fr-FR" sz="2000" dirty="0" smtClean="0"/>
              <a:t>Ecrasement (1ère transformation)</a:t>
            </a:r>
            <a:br>
              <a:rPr lang="fr-FR" sz="2000" dirty="0" smtClean="0"/>
            </a:b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pic>
        <p:nvPicPr>
          <p:cNvPr id="4" name="Image 3"/>
          <p:cNvPicPr/>
          <p:nvPr/>
        </p:nvPicPr>
        <p:blipFill>
          <a:blip r:embed="rId2"/>
          <a:srcRect/>
          <a:stretch>
            <a:fillRect/>
          </a:stretch>
        </p:blipFill>
        <p:spPr bwMode="auto">
          <a:xfrm>
            <a:off x="500034" y="3357562"/>
            <a:ext cx="5143536" cy="3214710"/>
          </a:xfrm>
          <a:prstGeom prst="rect">
            <a:avLst/>
          </a:prstGeom>
          <a:noFill/>
          <a:ln w="9525">
            <a:noFill/>
            <a:miter lim="800000"/>
            <a:headEnd/>
            <a:tailEnd/>
          </a:ln>
        </p:spPr>
      </p:pic>
      <p:sp>
        <p:nvSpPr>
          <p:cNvPr id="28673" name="Rectangle 1"/>
          <p:cNvSpPr>
            <a:spLocks noChangeArrowheads="1"/>
          </p:cNvSpPr>
          <p:nvPr/>
        </p:nvSpPr>
        <p:spPr bwMode="auto">
          <a:xfrm>
            <a:off x="500034" y="1071546"/>
            <a:ext cx="8001056" cy="224676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 secteur de la minoterie industrielle se compose actuellement de pr</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de 199 unit</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de production dont</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 </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lvl="1" algn="just" eaLnBrk="0" fontAlgn="base" hangingPunct="0">
              <a:spcBef>
                <a:spcPct val="0"/>
              </a:spcBef>
              <a:spcAft>
                <a:spcPct val="0"/>
              </a:spcAft>
              <a:buFontTx/>
              <a:buChar char="•"/>
            </a:pPr>
            <a:r>
              <a:rPr kumimoji="0" lang="fr-FR" sz="1400" b="0" i="0" u="none" strike="noStrike" cap="none" normalizeH="0" baseline="0" dirty="0" smtClean="0">
                <a:ln>
                  <a:noFill/>
                </a:ln>
                <a:solidFill>
                  <a:srgbClr val="C00000"/>
                </a:solidFill>
                <a:effectLst/>
                <a:latin typeface="Arial" pitchFamily="34" charset="0"/>
                <a:ea typeface="Calibri" pitchFamily="34" charset="0"/>
                <a:cs typeface="Arial" pitchFamily="34" charset="0"/>
              </a:rPr>
              <a:t>148 moulins </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crasant le bl</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tendre pour la fabrication des farines destin</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es </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 boulangerie, pâtisserie, biscuiterie</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etc</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 </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(plus de 50 moulins sont en situation d</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arrêt)</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lvl="1" algn="just" eaLnBrk="0" fontAlgn="base" hangingPunct="0">
              <a:spcBef>
                <a:spcPct val="0"/>
              </a:spcBef>
              <a:spcAft>
                <a:spcPct val="0"/>
              </a:spcAft>
              <a:buFontTx/>
              <a:buChar char="•"/>
            </a:pPr>
            <a:r>
              <a:rPr kumimoji="0" lang="fr-FR" sz="1400" b="0" i="0" u="none" strike="noStrike" cap="none" normalizeH="0" baseline="0" dirty="0" smtClean="0">
                <a:ln>
                  <a:noFill/>
                </a:ln>
                <a:solidFill>
                  <a:srgbClr val="C00000"/>
                </a:solidFill>
                <a:effectLst/>
                <a:latin typeface="Arial" pitchFamily="34" charset="0"/>
                <a:ea typeface="Calibri" pitchFamily="34" charset="0"/>
                <a:cs typeface="Arial" pitchFamily="34" charset="0"/>
              </a:rPr>
              <a:t>37 semouleries </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crasant le bl</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dur pour la fabrication des semoules destin</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es </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 production des pâtes alimentaires et couscous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lvl="1" algn="just" eaLnBrk="0" fontAlgn="base" hangingPunct="0">
              <a:spcBef>
                <a:spcPct val="0"/>
              </a:spcBef>
              <a:spcAft>
                <a:spcPct val="0"/>
              </a:spcAft>
              <a:buFontTx/>
              <a:buChar char="•"/>
            </a:pPr>
            <a:r>
              <a:rPr kumimoji="0" lang="fr-FR" sz="1400" b="0" i="0" u="none" strike="noStrike" cap="none" normalizeH="0" baseline="0" dirty="0" smtClean="0">
                <a:ln>
                  <a:noFill/>
                </a:ln>
                <a:solidFill>
                  <a:srgbClr val="C00000"/>
                </a:solidFill>
                <a:effectLst/>
                <a:latin typeface="Arial" pitchFamily="34" charset="0"/>
                <a:ea typeface="Calibri" pitchFamily="34" charset="0"/>
                <a:cs typeface="Arial" pitchFamily="34" charset="0"/>
              </a:rPr>
              <a:t>14 </a:t>
            </a:r>
            <a:r>
              <a:rPr kumimoji="0" lang="fr-FR" sz="1400" b="0" i="0" u="none" strike="noStrike" cap="none" normalizeH="0" baseline="0" dirty="0" err="1" smtClean="0">
                <a:ln>
                  <a:noFill/>
                </a:ln>
                <a:solidFill>
                  <a:srgbClr val="C00000"/>
                </a:solidFill>
                <a:effectLst/>
                <a:latin typeface="Arial" pitchFamily="34" charset="0"/>
                <a:ea typeface="Calibri" pitchFamily="34" charset="0"/>
                <a:cs typeface="Arial" pitchFamily="34" charset="0"/>
              </a:rPr>
              <a:t>orgeries</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 secteur r</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alise </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un</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chiffre d</a:t>
            </a:r>
            <a:r>
              <a:rPr kumimoji="0" lang="fr-FR" sz="1400" b="0" i="1"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affaires annuel moyen avoisinant les </a:t>
            </a:r>
            <a:r>
              <a:rPr kumimoji="0" lang="fr-FR" sz="1400" b="0" i="1" u="none" strike="noStrike" cap="none" normalizeH="0" baseline="0" dirty="0" smtClean="0">
                <a:ln>
                  <a:noFill/>
                </a:ln>
                <a:solidFill>
                  <a:srgbClr val="C00000"/>
                </a:solidFill>
                <a:effectLst/>
                <a:latin typeface="Arial" pitchFamily="34" charset="0"/>
                <a:ea typeface="Calibri" pitchFamily="34" charset="0"/>
                <a:cs typeface="Arial" pitchFamily="34" charset="0"/>
              </a:rPr>
              <a:t>20 milliards de dirhams </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et emploie pr</a:t>
            </a:r>
            <a:r>
              <a:rPr kumimoji="0" lang="fr-FR" sz="1400" b="0" i="1"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s de </a:t>
            </a:r>
            <a:r>
              <a:rPr kumimoji="0" lang="fr-FR" sz="1400" b="0" i="1" u="none" strike="noStrike" cap="none" normalizeH="0" baseline="0" dirty="0" smtClean="0">
                <a:ln>
                  <a:noFill/>
                </a:ln>
                <a:solidFill>
                  <a:srgbClr val="C00000"/>
                </a:solidFill>
                <a:effectLst/>
                <a:latin typeface="Arial" pitchFamily="34" charset="0"/>
                <a:ea typeface="Calibri" pitchFamily="34" charset="0"/>
                <a:cs typeface="Arial" pitchFamily="34" charset="0"/>
              </a:rPr>
              <a:t>10</a:t>
            </a:r>
            <a:r>
              <a:rPr kumimoji="0" lang="fr-FR" sz="1400" b="0" i="1" u="none" strike="noStrike" cap="none" normalizeH="0" baseline="0" dirty="0" smtClean="0">
                <a:ln>
                  <a:noFill/>
                </a:ln>
                <a:solidFill>
                  <a:srgbClr val="C00000"/>
                </a:solidFill>
                <a:effectLst/>
                <a:latin typeface="Calibri"/>
                <a:ea typeface="Calibri" pitchFamily="34" charset="0"/>
                <a:cs typeface="Arial" pitchFamily="34" charset="0"/>
              </a:rPr>
              <a:t> </a:t>
            </a:r>
            <a:r>
              <a:rPr kumimoji="0" lang="fr-FR" sz="1400" b="0" i="1" u="none" strike="noStrike" cap="none" normalizeH="0" baseline="0" dirty="0" smtClean="0">
                <a:ln>
                  <a:noFill/>
                </a:ln>
                <a:solidFill>
                  <a:srgbClr val="C00000"/>
                </a:solidFill>
                <a:effectLst/>
                <a:latin typeface="Arial" pitchFamily="34" charset="0"/>
                <a:ea typeface="Calibri" pitchFamily="34" charset="0"/>
                <a:cs typeface="Arial" pitchFamily="34" charset="0"/>
              </a:rPr>
              <a:t>000 personnes</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quipement install</a:t>
            </a:r>
            <a:r>
              <a:rPr kumimoji="0" lang="fr-FR" sz="14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dans les minoteries a </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une capacit</a:t>
            </a:r>
            <a:r>
              <a:rPr kumimoji="0" lang="fr-FR" sz="1400" b="0" i="1"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 d</a:t>
            </a:r>
            <a:r>
              <a:rPr kumimoji="0" lang="fr-FR" sz="1400" b="0" i="1"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crasement estim</a:t>
            </a:r>
            <a:r>
              <a:rPr kumimoji="0" lang="fr-FR" sz="1400" b="0" i="1"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e </a:t>
            </a:r>
            <a:r>
              <a:rPr kumimoji="0" lang="fr-FR" sz="1400" b="0" i="1"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 pr</a:t>
            </a:r>
            <a:r>
              <a:rPr kumimoji="0" lang="fr-FR" sz="1400" b="0" i="1"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s de </a:t>
            </a:r>
            <a:r>
              <a:rPr kumimoji="0" lang="fr-FR" sz="1400" b="0" i="1" u="none" strike="noStrike" cap="none" normalizeH="0" baseline="0" dirty="0" smtClean="0">
                <a:ln>
                  <a:noFill/>
                </a:ln>
                <a:solidFill>
                  <a:srgbClr val="C00000"/>
                </a:solidFill>
                <a:effectLst/>
                <a:latin typeface="Arial" pitchFamily="34" charset="0"/>
                <a:ea typeface="Calibri" pitchFamily="34" charset="0"/>
                <a:cs typeface="Arial" pitchFamily="34" charset="0"/>
              </a:rPr>
              <a:t>96,5 millions de quintaux</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ZoneTexte 6"/>
          <p:cNvSpPr txBox="1"/>
          <p:nvPr/>
        </p:nvSpPr>
        <p:spPr>
          <a:xfrm>
            <a:off x="5857884" y="3857628"/>
            <a:ext cx="2643206" cy="2031325"/>
          </a:xfrm>
          <a:prstGeom prst="rect">
            <a:avLst/>
          </a:prstGeom>
          <a:solidFill>
            <a:schemeClr val="accent1">
              <a:lumMod val="20000"/>
              <a:lumOff val="80000"/>
            </a:schemeClr>
          </a:solidFill>
        </p:spPr>
        <p:txBody>
          <a:bodyPr wrap="square" rtlCol="0">
            <a:spAutoFit/>
          </a:bodyPr>
          <a:lstStyle/>
          <a:p>
            <a:r>
              <a:rPr lang="fr-FR" dirty="0" smtClean="0"/>
              <a:t>La consommation spécifique des minoteries étant en moyenne de </a:t>
            </a:r>
            <a:r>
              <a:rPr lang="fr-FR" dirty="0" smtClean="0">
                <a:solidFill>
                  <a:srgbClr val="C00000"/>
                </a:solidFill>
              </a:rPr>
              <a:t>7.32 kWh/quintal</a:t>
            </a:r>
            <a:r>
              <a:rPr lang="fr-FR" dirty="0" smtClean="0"/>
              <a:t>, la consommation électrique des minoteries est de </a:t>
            </a:r>
            <a:r>
              <a:rPr lang="fr-FR" dirty="0" smtClean="0">
                <a:solidFill>
                  <a:srgbClr val="C00000"/>
                </a:solidFill>
              </a:rPr>
              <a:t>36 000 tep/an</a:t>
            </a:r>
            <a:r>
              <a:rPr lang="fr-FR" dirty="0" smtClean="0"/>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Le secteur des unités des pâtes et couscous compte actuellement </a:t>
            </a:r>
            <a:r>
              <a:rPr lang="fr-FR" dirty="0" smtClean="0">
                <a:solidFill>
                  <a:srgbClr val="C00000"/>
                </a:solidFill>
              </a:rPr>
              <a:t>21 unités en activité</a:t>
            </a:r>
            <a:r>
              <a:rPr lang="fr-FR" dirty="0" smtClean="0"/>
              <a:t>. la capacité de production des pates est de </a:t>
            </a:r>
            <a:r>
              <a:rPr lang="fr-FR" dirty="0" smtClean="0">
                <a:solidFill>
                  <a:srgbClr val="C00000"/>
                </a:solidFill>
              </a:rPr>
              <a:t>148 000 t/an</a:t>
            </a:r>
            <a:r>
              <a:rPr lang="fr-FR" dirty="0" smtClean="0"/>
              <a:t> alors que celle du couscous est de </a:t>
            </a:r>
            <a:r>
              <a:rPr lang="fr-FR" dirty="0" smtClean="0">
                <a:solidFill>
                  <a:srgbClr val="C00000"/>
                </a:solidFill>
              </a:rPr>
              <a:t>161 000 t/an</a:t>
            </a:r>
            <a:endParaRPr lang="fr-FR" dirty="0">
              <a:solidFill>
                <a:srgbClr val="C00000"/>
              </a:solidFill>
            </a:endParaRPr>
          </a:p>
        </p:txBody>
      </p:sp>
      <p:sp>
        <p:nvSpPr>
          <p:cNvPr id="4" name="Titre 1"/>
          <p:cNvSpPr>
            <a:spLocks noGrp="1"/>
          </p:cNvSpPr>
          <p:nvPr>
            <p:ph type="title"/>
          </p:nvPr>
        </p:nvSpPr>
        <p:spPr>
          <a:xfrm>
            <a:off x="428596" y="500042"/>
            <a:ext cx="8229600" cy="1143000"/>
          </a:xfrm>
        </p:spPr>
        <p:txBody>
          <a:bodyPr>
            <a:normAutofit fontScale="90000"/>
          </a:bodyPr>
          <a:lstStyle/>
          <a:p>
            <a:r>
              <a:rPr lang="fr-FR" sz="2400" b="1" u="sng" dirty="0" smtClean="0">
                <a:solidFill>
                  <a:srgbClr val="C00000"/>
                </a:solidFill>
              </a:rPr>
              <a:t>Transformation industrielle des céréales</a:t>
            </a:r>
            <a:br>
              <a:rPr lang="fr-FR" sz="2400" b="1" u="sng" dirty="0" smtClean="0">
                <a:solidFill>
                  <a:srgbClr val="C00000"/>
                </a:solidFill>
              </a:rPr>
            </a:br>
            <a:r>
              <a:rPr lang="fr-FR" sz="1800" dirty="0" smtClean="0"/>
              <a:t>Pâtes &amp; Couscous</a:t>
            </a:r>
            <a:br>
              <a:rPr lang="fr-FR" sz="1800" dirty="0" smtClean="0"/>
            </a:br>
            <a:r>
              <a:rPr lang="fr-FR" sz="2000" dirty="0" smtClean="0"/>
              <a:t/>
            </a:r>
            <a:br>
              <a:rPr lang="fr-FR" sz="2000" dirty="0" smtClean="0"/>
            </a:b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29698" name="AutoShape 2" descr="Résultat de recherche d'images pour &quot;pates alimentaire&quot;"/>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9700" name="Picture 4" descr="http://www.solo.be/uploadedimages/ingredienten/960x446/960/446/pates-alimentaires.jpg">
            <a:hlinkClick r:id="rId2"/>
          </p:cNvPr>
          <p:cNvPicPr>
            <a:picLocks noChangeAspect="1" noChangeArrowheads="1"/>
          </p:cNvPicPr>
          <p:nvPr/>
        </p:nvPicPr>
        <p:blipFill>
          <a:blip r:embed="rId3"/>
          <a:srcRect/>
          <a:stretch>
            <a:fillRect/>
          </a:stretch>
        </p:blipFill>
        <p:spPr bwMode="auto">
          <a:xfrm>
            <a:off x="428596" y="4357694"/>
            <a:ext cx="3829050" cy="1781176"/>
          </a:xfrm>
          <a:prstGeom prst="rect">
            <a:avLst/>
          </a:prstGeom>
          <a:noFill/>
        </p:spPr>
      </p:pic>
      <p:pic>
        <p:nvPicPr>
          <p:cNvPr id="29702" name="Picture 6" descr="https://realfood.tesco.com/media/images/couscous-HERO-6e599284-1faa-40c1-9ba0-9575f190e509-0-472x310.jpg">
            <a:hlinkClick r:id="rId4"/>
          </p:cNvPr>
          <p:cNvPicPr>
            <a:picLocks noChangeAspect="1" noChangeArrowheads="1"/>
          </p:cNvPicPr>
          <p:nvPr/>
        </p:nvPicPr>
        <p:blipFill>
          <a:blip r:embed="rId5"/>
          <a:srcRect/>
          <a:stretch>
            <a:fillRect/>
          </a:stretch>
        </p:blipFill>
        <p:spPr bwMode="auto">
          <a:xfrm>
            <a:off x="5143504" y="4380085"/>
            <a:ext cx="2757480" cy="181088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8596" y="1214422"/>
            <a:ext cx="8229600" cy="4525963"/>
          </a:xfrm>
        </p:spPr>
        <p:txBody>
          <a:bodyPr>
            <a:normAutofit/>
          </a:bodyPr>
          <a:lstStyle/>
          <a:p>
            <a:r>
              <a:rPr lang="fr-FR" sz="2400" dirty="0" smtClean="0"/>
              <a:t>L'effectif des boulangeries modernes a enregistré une forte évolution : on estime actuellement le nombre de boulangerie, pâtisserie à </a:t>
            </a:r>
            <a:r>
              <a:rPr lang="fr-FR" sz="2400" dirty="0" smtClean="0">
                <a:solidFill>
                  <a:srgbClr val="C00000"/>
                </a:solidFill>
              </a:rPr>
              <a:t>2447 unités !!!!!!!!!!!!!</a:t>
            </a:r>
            <a:endParaRPr lang="fr-FR" sz="2400" dirty="0" smtClean="0"/>
          </a:p>
          <a:p>
            <a:endParaRPr lang="fr-FR" sz="2400" dirty="0"/>
          </a:p>
        </p:txBody>
      </p:sp>
      <p:sp>
        <p:nvSpPr>
          <p:cNvPr id="4" name="Titre 1"/>
          <p:cNvSpPr>
            <a:spLocks noGrp="1"/>
          </p:cNvSpPr>
          <p:nvPr>
            <p:ph type="title"/>
          </p:nvPr>
        </p:nvSpPr>
        <p:spPr/>
        <p:txBody>
          <a:bodyPr>
            <a:normAutofit fontScale="90000"/>
          </a:bodyPr>
          <a:lstStyle/>
          <a:p>
            <a:pPr lvl="0"/>
            <a:r>
              <a:rPr lang="fr-FR" sz="2400" b="1" u="sng" dirty="0" smtClean="0">
                <a:solidFill>
                  <a:srgbClr val="C00000"/>
                </a:solidFill>
              </a:rPr>
              <a:t>Transformation industrielle des céréales</a:t>
            </a:r>
            <a:br>
              <a:rPr lang="fr-FR" sz="2400" b="1" u="sng" dirty="0" smtClean="0">
                <a:solidFill>
                  <a:srgbClr val="C00000"/>
                </a:solidFill>
              </a:rPr>
            </a:br>
            <a:r>
              <a:rPr lang="fr-FR" sz="1600" dirty="0" smtClean="0"/>
              <a:t>Boulangerie</a:t>
            </a:r>
            <a:br>
              <a:rPr lang="fr-FR" sz="1600" dirty="0" smtClean="0"/>
            </a:br>
            <a:r>
              <a:rPr lang="fr-FR" sz="2000" dirty="0" smtClean="0"/>
              <a:t/>
            </a:r>
            <a:br>
              <a:rPr lang="fr-FR" sz="2000" dirty="0" smtClean="0"/>
            </a:b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pic>
        <p:nvPicPr>
          <p:cNvPr id="30722" name="Picture 2" descr="http://www.h24info.ma/sites/default/files/styles/thumb_400x200/public/pain-hausse-des-prix-benkirane-khalfi.jpg?itok=upfC-n73">
            <a:hlinkClick r:id="rId2"/>
          </p:cNvPr>
          <p:cNvPicPr>
            <a:picLocks noChangeAspect="1" noChangeArrowheads="1"/>
          </p:cNvPicPr>
          <p:nvPr/>
        </p:nvPicPr>
        <p:blipFill>
          <a:blip r:embed="rId3"/>
          <a:srcRect/>
          <a:stretch>
            <a:fillRect/>
          </a:stretch>
        </p:blipFill>
        <p:spPr bwMode="auto">
          <a:xfrm>
            <a:off x="1785918" y="2928934"/>
            <a:ext cx="5000660" cy="250033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Industrie du tabac</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500034" y="1000108"/>
            <a:ext cx="8229600" cy="4525963"/>
          </a:xfrm>
        </p:spPr>
        <p:txBody>
          <a:bodyPr>
            <a:normAutofit/>
          </a:bodyPr>
          <a:lstStyle/>
          <a:p>
            <a:r>
              <a:rPr lang="fr-FR" sz="2400" dirty="0" smtClean="0"/>
              <a:t>Le secteur est constitué principalement de la Société marocaine des tabacs qui détient le monopole ( </a:t>
            </a:r>
            <a:r>
              <a:rPr lang="fr-FR" sz="2400" dirty="0" smtClean="0">
                <a:solidFill>
                  <a:srgbClr val="C00000"/>
                </a:solidFill>
              </a:rPr>
              <a:t>11 600 millions </a:t>
            </a:r>
            <a:r>
              <a:rPr lang="fr-FR" sz="2400" dirty="0" smtClean="0"/>
              <a:t>de chiffre d'affaire en 2014 et </a:t>
            </a:r>
            <a:r>
              <a:rPr lang="fr-FR" sz="2400" dirty="0" smtClean="0">
                <a:solidFill>
                  <a:srgbClr val="C00000"/>
                </a:solidFill>
              </a:rPr>
              <a:t>1500 emplois</a:t>
            </a:r>
            <a:r>
              <a:rPr lang="fr-FR" sz="2400" dirty="0" smtClean="0"/>
              <a:t>). </a:t>
            </a:r>
          </a:p>
          <a:p>
            <a:r>
              <a:rPr lang="fr-FR" sz="2400" dirty="0" smtClean="0"/>
              <a:t> Acteur industriel parmi les plus grandes entreprises du Maroc et filiale de Imperial Tobacco Group  (ITG), la SMT est le seul opérateur national du secteur des tabacs à développer ses activités dans le </a:t>
            </a:r>
            <a:br>
              <a:rPr lang="fr-FR" sz="2400" dirty="0" smtClean="0"/>
            </a:br>
            <a:r>
              <a:rPr lang="fr-FR" sz="2400" dirty="0" smtClean="0"/>
              <a:t>cadre d’une chaîne de valeur intégrée incluant la tabaculture, la fabrication et la commercialisation  des produits de tabac à travers le Royaume. </a:t>
            </a:r>
          </a:p>
          <a:p>
            <a:endParaRPr lang="fr-FR" sz="2400" dirty="0"/>
          </a:p>
        </p:txBody>
      </p:sp>
      <p:pic>
        <p:nvPicPr>
          <p:cNvPr id="31746" name="Picture 2" descr="https://encrypted-tbn1.gstatic.com/images?q=tbn:ANd9GcTAw3wmuFFZqz1pyZ0PbXWQuebYuXTH9Pp7dROjwjetI-O707rfPA">
            <a:hlinkClick r:id="rId2"/>
          </p:cNvPr>
          <p:cNvPicPr>
            <a:picLocks noChangeAspect="1" noChangeArrowheads="1"/>
          </p:cNvPicPr>
          <p:nvPr/>
        </p:nvPicPr>
        <p:blipFill>
          <a:blip r:embed="rId3"/>
          <a:srcRect/>
          <a:stretch>
            <a:fillRect/>
          </a:stretch>
        </p:blipFill>
        <p:spPr bwMode="auto">
          <a:xfrm>
            <a:off x="3000364" y="4866780"/>
            <a:ext cx="3114670" cy="199122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Production de boissons alcoolisées</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p:txBody>
          <a:bodyPr>
            <a:normAutofit/>
          </a:bodyPr>
          <a:lstStyle/>
          <a:p>
            <a:r>
              <a:rPr lang="fr-FR" sz="2000" dirty="0" smtClean="0"/>
              <a:t>La production de boissons alcoolisées pour les années 2005 à 2012 est récapitulée dans la figure ci-après. A ce jour, près de 400 000 hectolitres de vin et 750 000 hectolitres de bière sont produits au Maroc.</a:t>
            </a:r>
          </a:p>
          <a:p>
            <a:endParaRPr lang="fr-FR" sz="2000" dirty="0"/>
          </a:p>
        </p:txBody>
      </p:sp>
      <p:graphicFrame>
        <p:nvGraphicFramePr>
          <p:cNvPr id="4" name="Graphique 3"/>
          <p:cNvGraphicFramePr/>
          <p:nvPr/>
        </p:nvGraphicFramePr>
        <p:xfrm>
          <a:off x="214282" y="3286124"/>
          <a:ext cx="4000528" cy="278608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Graphique 4"/>
          <p:cNvGraphicFramePr/>
          <p:nvPr/>
        </p:nvGraphicFramePr>
        <p:xfrm>
          <a:off x="4429124" y="3357562"/>
          <a:ext cx="4000512" cy="2482850"/>
        </p:xfrm>
        <a:graphic>
          <a:graphicData uri="http://schemas.openxmlformats.org/drawingml/2006/chart">
            <c:chart xmlns:c="http://schemas.openxmlformats.org/drawingml/2006/chart" xmlns:r="http://schemas.openxmlformats.org/officeDocument/2006/relationships" r:id="rId3"/>
          </a:graphicData>
        </a:graphic>
      </p:graphicFrame>
      <p:pic>
        <p:nvPicPr>
          <p:cNvPr id="32770" name="Picture 2" descr="http://resagro.com/imagesBase/article/909_groupe-des-brasseries-du-maroc.jpg">
            <a:hlinkClick r:id="rId4"/>
          </p:cNvPr>
          <p:cNvPicPr>
            <a:picLocks noChangeAspect="1" noChangeArrowheads="1"/>
          </p:cNvPicPr>
          <p:nvPr/>
        </p:nvPicPr>
        <p:blipFill>
          <a:blip r:embed="rId5"/>
          <a:srcRect/>
          <a:stretch>
            <a:fillRect/>
          </a:stretch>
        </p:blipFill>
        <p:spPr bwMode="auto">
          <a:xfrm>
            <a:off x="5214942" y="5857892"/>
            <a:ext cx="2828918" cy="85149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Transformation du thé et du café</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p:txBody>
          <a:bodyPr>
            <a:normAutofit fontScale="85000" lnSpcReduction="10000"/>
          </a:bodyPr>
          <a:lstStyle/>
          <a:p>
            <a:r>
              <a:rPr lang="fr-FR" dirty="0" smtClean="0"/>
              <a:t>Le nombre d'entreprises opérant dans le domaine est d'environ 32.</a:t>
            </a:r>
          </a:p>
          <a:p>
            <a:r>
              <a:rPr lang="fr-FR" dirty="0" smtClean="0"/>
              <a:t>Le Maroc est considéré comme un des pays importateurs du café, ses importations se composent essentiellement du café vert (robusta 80% et arabica 20%). La moyenne des importations au Maroc est environ de </a:t>
            </a:r>
            <a:r>
              <a:rPr lang="fr-FR" b="1" dirty="0" smtClean="0">
                <a:solidFill>
                  <a:srgbClr val="C00000"/>
                </a:solidFill>
              </a:rPr>
              <a:t>28 000 tonnes</a:t>
            </a:r>
            <a:r>
              <a:rPr lang="fr-FR" dirty="0" smtClean="0"/>
              <a:t>.</a:t>
            </a:r>
          </a:p>
          <a:p>
            <a:r>
              <a:rPr lang="fr-FR" dirty="0" smtClean="0"/>
              <a:t>Actuellement, l’industrie de la torréfaction du café au Maroc est assurée par 25 sociétés situées pour la plupart (85 %) dans la capitale économique.</a:t>
            </a:r>
          </a:p>
          <a:p>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Industries oléicole</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pic>
        <p:nvPicPr>
          <p:cNvPr id="4" name="Image 3"/>
          <p:cNvPicPr/>
          <p:nvPr/>
        </p:nvPicPr>
        <p:blipFill>
          <a:blip r:embed="rId2"/>
          <a:srcRect/>
          <a:stretch>
            <a:fillRect/>
          </a:stretch>
        </p:blipFill>
        <p:spPr bwMode="auto">
          <a:xfrm>
            <a:off x="2000232" y="2643182"/>
            <a:ext cx="5041900" cy="2812524"/>
          </a:xfrm>
          <a:prstGeom prst="rect">
            <a:avLst/>
          </a:prstGeom>
          <a:noFill/>
          <a:ln w="9525">
            <a:noFill/>
            <a:miter lim="800000"/>
            <a:headEnd/>
            <a:tailEnd/>
          </a:ln>
        </p:spPr>
      </p:pic>
      <p:sp>
        <p:nvSpPr>
          <p:cNvPr id="5" name="ZoneTexte 4"/>
          <p:cNvSpPr txBox="1"/>
          <p:nvPr/>
        </p:nvSpPr>
        <p:spPr>
          <a:xfrm>
            <a:off x="1071538" y="1000108"/>
            <a:ext cx="7000924" cy="1477328"/>
          </a:xfrm>
          <a:prstGeom prst="rect">
            <a:avLst/>
          </a:prstGeom>
          <a:solidFill>
            <a:schemeClr val="accent1">
              <a:lumMod val="20000"/>
              <a:lumOff val="80000"/>
            </a:schemeClr>
          </a:solidFill>
        </p:spPr>
        <p:txBody>
          <a:bodyPr wrap="square" rtlCol="0">
            <a:spAutoFit/>
          </a:bodyPr>
          <a:lstStyle/>
          <a:p>
            <a:r>
              <a:rPr lang="fr-FR" dirty="0" smtClean="0"/>
              <a:t>La filière oléicole contribue à hauteur de 5% au PIB agricole national. S’étendant sur une superficie de 784.000 hectares, les exploitations nationales totalisent une production de l’ordre de 1.500.000 tonnes d’olives. Le pays produit également 160.000 tonnes d’huile d’olive et 90.000 tonnes d’olives de table</a:t>
            </a:r>
            <a:endParaRPr lang="fr-FR" dirty="0"/>
          </a:p>
        </p:txBody>
      </p:sp>
      <p:sp>
        <p:nvSpPr>
          <p:cNvPr id="33793" name="Rectangle 1"/>
          <p:cNvSpPr>
            <a:spLocks noChangeArrowheads="1"/>
          </p:cNvSpPr>
          <p:nvPr/>
        </p:nvSpPr>
        <p:spPr bwMode="auto">
          <a:xfrm>
            <a:off x="428596" y="5643578"/>
            <a:ext cx="8429684" cy="954107"/>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secteur de l</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huile d</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olive est </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deux vitesses. On d</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nombre 565 unit</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 modernes et semi - modernes d</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une capacit</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 865 tonnes par heure. La moiti</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est concentr</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 dans les r</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gions de F</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 Mekn</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 et Marrakech. Pour le reste, on d</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nombre 15 257 </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maâsra</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traditionnelles dont 1 180 am</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lior</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es. Le nombre d'unit</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 modernes et r</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pertori</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 par le minist</a:t>
            </a:r>
            <a:r>
              <a:rPr kumimoji="0" lang="fr-FR" sz="1400" b="0"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 de l'industrie est au nombre de 158.</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smtClean="0"/>
              <a:t>Plan</a:t>
            </a:r>
            <a:endParaRPr lang="fr-FR" dirty="0"/>
          </a:p>
        </p:txBody>
      </p:sp>
      <p:sp>
        <p:nvSpPr>
          <p:cNvPr id="7" name="Espace réservé du contenu 6"/>
          <p:cNvSpPr>
            <a:spLocks noGrp="1"/>
          </p:cNvSpPr>
          <p:nvPr>
            <p:ph idx="1"/>
          </p:nvPr>
        </p:nvSpPr>
        <p:spPr/>
        <p:txBody>
          <a:bodyPr>
            <a:normAutofit fontScale="85000" lnSpcReduction="20000"/>
          </a:bodyPr>
          <a:lstStyle/>
          <a:p>
            <a:r>
              <a:rPr lang="fr-FR" b="1" dirty="0" smtClean="0"/>
              <a:t>Présentation du secteur IAA	</a:t>
            </a:r>
          </a:p>
          <a:p>
            <a:r>
              <a:rPr lang="fr-FR" b="1" dirty="0" smtClean="0"/>
              <a:t>Les filières </a:t>
            </a:r>
          </a:p>
          <a:p>
            <a:r>
              <a:rPr lang="fr-FR" b="1" dirty="0" smtClean="0"/>
              <a:t>Les fédérations et associations</a:t>
            </a:r>
          </a:p>
          <a:p>
            <a:r>
              <a:rPr lang="fr-FR" b="1" dirty="0" smtClean="0"/>
              <a:t>Les sous secteurs</a:t>
            </a:r>
          </a:p>
          <a:p>
            <a:r>
              <a:rPr lang="fr-FR" b="1" dirty="0" smtClean="0"/>
              <a:t>Actions et programmes EE et ER</a:t>
            </a:r>
          </a:p>
          <a:p>
            <a:r>
              <a:rPr lang="fr-FR" b="1" dirty="0" smtClean="0"/>
              <a:t>Le marché existant des technologies ER/EE dans le domaine IAA</a:t>
            </a:r>
          </a:p>
          <a:p>
            <a:r>
              <a:rPr lang="fr-FR" b="1" dirty="0" smtClean="0"/>
              <a:t>Offre et demande de formation</a:t>
            </a:r>
          </a:p>
          <a:p>
            <a:r>
              <a:rPr lang="fr-FR" b="1" dirty="0" smtClean="0"/>
              <a:t>Barrières et des freins/défis à l’emploi</a:t>
            </a:r>
          </a:p>
          <a:p>
            <a:r>
              <a:rPr lang="fr-FR" b="1" dirty="0" smtClean="0"/>
              <a:t>Les politiques en cours et planifiées concernant le marché des technologies ER/EE dans le domaine IAA</a:t>
            </a:r>
          </a:p>
          <a:p>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fontAlgn="b"/>
            <a:r>
              <a:rPr lang="fr-FR" sz="2400" b="1" dirty="0" smtClean="0">
                <a:solidFill>
                  <a:srgbClr val="C00000"/>
                </a:solidFill>
              </a:rPr>
              <a:t>Objectifs du Plan Maroc Vert à l’horizon 2020</a:t>
            </a:r>
            <a:r>
              <a:rPr lang="fr-FR" sz="2400" dirty="0" smtClean="0">
                <a:solidFill>
                  <a:srgbClr val="C00000"/>
                </a:solidFill>
              </a:rPr>
              <a:t/>
            </a:r>
            <a:br>
              <a:rPr lang="fr-FR" sz="2400" dirty="0" smtClean="0">
                <a:solidFill>
                  <a:srgbClr val="C00000"/>
                </a:solidFill>
              </a:rPr>
            </a:b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graphicFrame>
        <p:nvGraphicFramePr>
          <p:cNvPr id="4" name="Espace réservé du contenu 3"/>
          <p:cNvGraphicFramePr>
            <a:graphicFrameLocks noGrp="1"/>
          </p:cNvGraphicFramePr>
          <p:nvPr>
            <p:ph idx="1"/>
          </p:nvPr>
        </p:nvGraphicFramePr>
        <p:xfrm>
          <a:off x="1000100" y="1214419"/>
          <a:ext cx="7215238" cy="4714913"/>
        </p:xfrm>
        <a:graphic>
          <a:graphicData uri="http://schemas.openxmlformats.org/drawingml/2006/table">
            <a:tbl>
              <a:tblPr/>
              <a:tblGrid>
                <a:gridCol w="3252636"/>
                <a:gridCol w="3962602"/>
              </a:tblGrid>
              <a:tr h="401383">
                <a:tc>
                  <a:txBody>
                    <a:bodyPr/>
                    <a:lstStyle/>
                    <a:p>
                      <a:pPr>
                        <a:lnSpc>
                          <a:spcPct val="115000"/>
                        </a:lnSpc>
                        <a:spcAft>
                          <a:spcPts val="0"/>
                        </a:spcAft>
                      </a:pPr>
                      <a:r>
                        <a:rPr lang="fr-FR" sz="800" b="1" dirty="0">
                          <a:solidFill>
                            <a:srgbClr val="8BB513"/>
                          </a:solidFill>
                          <a:latin typeface="Tahoma"/>
                          <a:ea typeface="Times New Roman"/>
                          <a:cs typeface="Times New Roman"/>
                        </a:rPr>
                        <a:t>Objectifs du Plan Maroc Vert à l’horizon 2020</a:t>
                      </a:r>
                      <a:endParaRPr lang="fr-FR" sz="1100" dirty="0">
                        <a:latin typeface="Calibri"/>
                        <a:ea typeface="Calibri"/>
                        <a:cs typeface="Times New Roman"/>
                      </a:endParaRPr>
                    </a:p>
                  </a:txBody>
                  <a:tcPr marL="44450" marR="44450" marT="0" marB="0" anchor="b">
                    <a:lnL>
                      <a:noFill/>
                    </a:lnL>
                    <a:lnR>
                      <a:noFill/>
                    </a:lnR>
                    <a:lnT>
                      <a:noFill/>
                    </a:lnT>
                    <a:lnB w="12700" cap="flat" cmpd="sng" algn="ctr">
                      <a:solidFill>
                        <a:srgbClr val="FFFFFF"/>
                      </a:solidFill>
                      <a:prstDash val="solid"/>
                      <a:round/>
                      <a:headEnd type="none" w="med" len="med"/>
                      <a:tailEnd type="none" w="med" len="med"/>
                    </a:lnB>
                  </a:tcPr>
                </a:tc>
                <a:tc>
                  <a:txBody>
                    <a:bodyPr/>
                    <a:lstStyle/>
                    <a:p>
                      <a:pPr>
                        <a:lnSpc>
                          <a:spcPct val="115000"/>
                        </a:lnSpc>
                      </a:pPr>
                      <a:endParaRPr lang="fr-FR" sz="1100">
                        <a:latin typeface="Calibri"/>
                      </a:endParaRPr>
                    </a:p>
                  </a:txBody>
                  <a:tcPr marL="44450" marR="44450" marT="0" marB="0" anchor="b">
                    <a:lnL>
                      <a:noFill/>
                    </a:lnL>
                    <a:lnR>
                      <a:noFill/>
                    </a:lnR>
                    <a:lnT>
                      <a:noFill/>
                    </a:lnT>
                    <a:lnB w="12700" cap="flat" cmpd="sng" algn="ctr">
                      <a:solidFill>
                        <a:srgbClr val="FFFFFF"/>
                      </a:solidFill>
                      <a:prstDash val="solid"/>
                      <a:round/>
                      <a:headEnd type="none" w="med" len="med"/>
                      <a:tailEnd type="none" w="med" len="med"/>
                    </a:lnB>
                  </a:tcPr>
                </a:tc>
              </a:tr>
              <a:tr h="401383">
                <a:tc>
                  <a:txBody>
                    <a:bodyPr/>
                    <a:lstStyle/>
                    <a:p>
                      <a:pPr algn="ctr">
                        <a:lnSpc>
                          <a:spcPct val="115000"/>
                        </a:lnSpc>
                        <a:spcAft>
                          <a:spcPts val="0"/>
                        </a:spcAft>
                      </a:pPr>
                      <a:r>
                        <a:rPr lang="fr-FR" sz="1100" dirty="0">
                          <a:solidFill>
                            <a:srgbClr val="FFFFFF"/>
                          </a:solidFill>
                          <a:latin typeface="Tahoma"/>
                          <a:ea typeface="Times New Roman"/>
                          <a:cs typeface="Times New Roman"/>
                        </a:rPr>
                        <a:t>Superficie (Ha)</a:t>
                      </a:r>
                      <a:endParaRPr lang="fr-FR" sz="1100" dirty="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1 220 000</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F0F6"/>
                    </a:solidFill>
                  </a:tcPr>
                </a:tc>
              </a:tr>
              <a:tr h="386857">
                <a:tc>
                  <a:txBody>
                    <a:bodyPr/>
                    <a:lstStyle/>
                    <a:p>
                      <a:pPr algn="ctr">
                        <a:lnSpc>
                          <a:spcPct val="115000"/>
                        </a:lnSpc>
                        <a:spcAft>
                          <a:spcPts val="0"/>
                        </a:spcAft>
                      </a:pPr>
                      <a:r>
                        <a:rPr lang="fr-FR" sz="1100" dirty="0">
                          <a:solidFill>
                            <a:srgbClr val="FFFFFF"/>
                          </a:solidFill>
                          <a:latin typeface="Tahoma"/>
                          <a:ea typeface="Times New Roman"/>
                          <a:cs typeface="Times New Roman"/>
                        </a:rPr>
                        <a:t>Production totale en olives (T)</a:t>
                      </a:r>
                      <a:endParaRPr lang="fr-FR" sz="1100" dirty="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2 500 000</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E5F0F6"/>
                    </a:solidFill>
                  </a:tcPr>
                </a:tc>
              </a:tr>
              <a:tr h="386857">
                <a:tc>
                  <a:txBody>
                    <a:bodyPr/>
                    <a:lstStyle/>
                    <a:p>
                      <a:pPr algn="ctr">
                        <a:lnSpc>
                          <a:spcPct val="115000"/>
                        </a:lnSpc>
                        <a:spcAft>
                          <a:spcPts val="0"/>
                        </a:spcAft>
                      </a:pPr>
                      <a:r>
                        <a:rPr lang="fr-FR" sz="1100">
                          <a:solidFill>
                            <a:srgbClr val="FFFFFF"/>
                          </a:solidFill>
                          <a:latin typeface="Tahoma"/>
                          <a:ea typeface="Times New Roman"/>
                          <a:cs typeface="Times New Roman"/>
                        </a:rPr>
                        <a:t>- Huile d ’olive</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330 000</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E5F0F6"/>
                    </a:solidFill>
                  </a:tcPr>
                </a:tc>
              </a:tr>
              <a:tr h="401383">
                <a:tc>
                  <a:txBody>
                    <a:bodyPr/>
                    <a:lstStyle/>
                    <a:p>
                      <a:pPr algn="ctr">
                        <a:lnSpc>
                          <a:spcPct val="115000"/>
                        </a:lnSpc>
                        <a:spcAft>
                          <a:spcPts val="0"/>
                        </a:spcAft>
                      </a:pPr>
                      <a:r>
                        <a:rPr lang="fr-FR" sz="1100">
                          <a:solidFill>
                            <a:srgbClr val="FFFFFF"/>
                          </a:solidFill>
                          <a:latin typeface="Tahoma"/>
                          <a:ea typeface="Times New Roman"/>
                          <a:cs typeface="Times New Roman"/>
                        </a:rPr>
                        <a:t>- Olives de table</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320 000</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E5F0F6"/>
                    </a:solidFill>
                  </a:tcPr>
                </a:tc>
              </a:tr>
              <a:tr h="773713">
                <a:tc>
                  <a:txBody>
                    <a:bodyPr/>
                    <a:lstStyle/>
                    <a:p>
                      <a:pPr algn="ctr">
                        <a:lnSpc>
                          <a:spcPct val="115000"/>
                        </a:lnSpc>
                        <a:spcAft>
                          <a:spcPts val="0"/>
                        </a:spcAft>
                      </a:pPr>
                      <a:r>
                        <a:rPr lang="fr-FR" sz="1100">
                          <a:solidFill>
                            <a:srgbClr val="FFFFFF"/>
                          </a:solidFill>
                          <a:latin typeface="Tahoma"/>
                          <a:ea typeface="Times New Roman"/>
                          <a:cs typeface="Times New Roman"/>
                        </a:rPr>
                        <a:t>Consommation interne (Kg/habitant/an)</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4</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E5F0F6"/>
                    </a:solidFill>
                  </a:tcPr>
                </a:tc>
              </a:tr>
              <a:tr h="386857">
                <a:tc>
                  <a:txBody>
                    <a:bodyPr/>
                    <a:lstStyle/>
                    <a:p>
                      <a:pPr algn="ctr">
                        <a:lnSpc>
                          <a:spcPct val="115000"/>
                        </a:lnSpc>
                        <a:spcAft>
                          <a:spcPts val="0"/>
                        </a:spcAft>
                      </a:pPr>
                      <a:r>
                        <a:rPr lang="fr-FR" sz="1100">
                          <a:solidFill>
                            <a:srgbClr val="FFFFFF"/>
                          </a:solidFill>
                          <a:latin typeface="Tahoma"/>
                          <a:ea typeface="Times New Roman"/>
                          <a:cs typeface="Times New Roman"/>
                        </a:rPr>
                        <a:t>- Huile d ’olive</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5</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E5F0F6"/>
                    </a:solidFill>
                  </a:tcPr>
                </a:tc>
              </a:tr>
              <a:tr h="401383">
                <a:tc>
                  <a:txBody>
                    <a:bodyPr/>
                    <a:lstStyle/>
                    <a:p>
                      <a:pPr algn="ctr">
                        <a:lnSpc>
                          <a:spcPct val="115000"/>
                        </a:lnSpc>
                        <a:spcAft>
                          <a:spcPts val="0"/>
                        </a:spcAft>
                      </a:pPr>
                      <a:r>
                        <a:rPr lang="fr-FR" sz="1100">
                          <a:solidFill>
                            <a:srgbClr val="FFFFFF"/>
                          </a:solidFill>
                          <a:latin typeface="Tahoma"/>
                          <a:ea typeface="Times New Roman"/>
                          <a:cs typeface="Times New Roman"/>
                        </a:rPr>
                        <a:t>- Olives de table</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 </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E5F0F6"/>
                    </a:solidFill>
                  </a:tcPr>
                </a:tc>
              </a:tr>
              <a:tr h="386857">
                <a:tc>
                  <a:txBody>
                    <a:bodyPr/>
                    <a:lstStyle/>
                    <a:p>
                      <a:pPr algn="ctr">
                        <a:lnSpc>
                          <a:spcPct val="115000"/>
                        </a:lnSpc>
                        <a:spcAft>
                          <a:spcPts val="0"/>
                        </a:spcAft>
                      </a:pPr>
                      <a:r>
                        <a:rPr lang="fr-FR" sz="1100">
                          <a:solidFill>
                            <a:srgbClr val="FFFFFF"/>
                          </a:solidFill>
                          <a:latin typeface="Tahoma"/>
                          <a:ea typeface="Times New Roman"/>
                          <a:cs typeface="Times New Roman"/>
                        </a:rPr>
                        <a:t>Exportation (T)</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120 000</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E5F0F6"/>
                    </a:solidFill>
                  </a:tcPr>
                </a:tc>
              </a:tr>
              <a:tr h="386857">
                <a:tc>
                  <a:txBody>
                    <a:bodyPr/>
                    <a:lstStyle/>
                    <a:p>
                      <a:pPr algn="ctr">
                        <a:lnSpc>
                          <a:spcPct val="115000"/>
                        </a:lnSpc>
                        <a:spcAft>
                          <a:spcPts val="0"/>
                        </a:spcAft>
                      </a:pPr>
                      <a:r>
                        <a:rPr lang="fr-FR" sz="1100">
                          <a:solidFill>
                            <a:srgbClr val="FFFFFF"/>
                          </a:solidFill>
                          <a:latin typeface="Tahoma"/>
                          <a:ea typeface="Times New Roman"/>
                          <a:cs typeface="Times New Roman"/>
                        </a:rPr>
                        <a:t>- Huile d ’olive</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95BB27"/>
                    </a:solidFill>
                  </a:tcPr>
                </a:tc>
                <a:tc>
                  <a:txBody>
                    <a:bodyPr/>
                    <a:lstStyle/>
                    <a:p>
                      <a:pPr algn="ctr">
                        <a:lnSpc>
                          <a:spcPct val="115000"/>
                        </a:lnSpc>
                        <a:spcAft>
                          <a:spcPts val="0"/>
                        </a:spcAft>
                      </a:pPr>
                      <a:r>
                        <a:rPr lang="fr-FR" sz="1100">
                          <a:solidFill>
                            <a:srgbClr val="47515C"/>
                          </a:solidFill>
                          <a:latin typeface="Tahoma"/>
                          <a:ea typeface="Times New Roman"/>
                          <a:cs typeface="Times New Roman"/>
                        </a:rPr>
                        <a:t>150 000</a:t>
                      </a:r>
                      <a:endParaRPr lang="fr-FR" sz="110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E5F0F6"/>
                    </a:solidFill>
                  </a:tcPr>
                </a:tc>
              </a:tr>
              <a:tr h="401383">
                <a:tc>
                  <a:txBody>
                    <a:bodyPr/>
                    <a:lstStyle/>
                    <a:p>
                      <a:pPr algn="ctr">
                        <a:lnSpc>
                          <a:spcPct val="115000"/>
                        </a:lnSpc>
                        <a:spcAft>
                          <a:spcPts val="0"/>
                        </a:spcAft>
                      </a:pPr>
                      <a:r>
                        <a:rPr lang="fr-FR" sz="1100">
                          <a:solidFill>
                            <a:srgbClr val="FFFFFF"/>
                          </a:solidFill>
                          <a:latin typeface="Tahoma"/>
                          <a:ea typeface="Times New Roman"/>
                          <a:cs typeface="Times New Roman"/>
                        </a:rPr>
                        <a:t>- Olives de table</a:t>
                      </a:r>
                      <a:endParaRPr lang="fr-FR" sz="1100">
                        <a:latin typeface="Calibri"/>
                        <a:ea typeface="Calibri"/>
                        <a:cs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95BB27"/>
                    </a:solidFill>
                  </a:tcPr>
                </a:tc>
                <a:tc>
                  <a:txBody>
                    <a:bodyPr/>
                    <a:lstStyle/>
                    <a:p>
                      <a:pPr algn="ctr">
                        <a:lnSpc>
                          <a:spcPct val="115000"/>
                        </a:lnSpc>
                        <a:spcAft>
                          <a:spcPts val="0"/>
                        </a:spcAft>
                      </a:pPr>
                      <a:r>
                        <a:rPr lang="fr-FR" sz="1100" dirty="0">
                          <a:solidFill>
                            <a:srgbClr val="47515C"/>
                          </a:solidFill>
                          <a:latin typeface="Tahoma"/>
                          <a:ea typeface="Times New Roman"/>
                          <a:cs typeface="Times New Roman"/>
                        </a:rPr>
                        <a:t> </a:t>
                      </a:r>
                      <a:endParaRPr lang="fr-FR" sz="1100" dirty="0">
                        <a:latin typeface="Calibri"/>
                        <a:ea typeface="Calibri"/>
                        <a:cs typeface="Times New Roman"/>
                      </a:endParaRPr>
                    </a:p>
                  </a:txBody>
                  <a:tcPr marL="44450" marR="4445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E5F0F6"/>
                    </a:solid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Industrie de poisson</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457200" y="1600201"/>
            <a:ext cx="8229600" cy="2757493"/>
          </a:xfrm>
        </p:spPr>
        <p:txBody>
          <a:bodyPr>
            <a:normAutofit fontScale="70000" lnSpcReduction="20000"/>
          </a:bodyPr>
          <a:lstStyle/>
          <a:p>
            <a:r>
              <a:rPr lang="fr-FR" dirty="0" smtClean="0"/>
              <a:t>Le secteur des industries de la pêche regroupe plusieurs activités, dont les principales sont la fabrication de la conserve et la semi-conserve, le conditionnement à l’état frais, la congélation, la fabrication de farine et huile de poisson et le traitement des algues marines.</a:t>
            </a:r>
          </a:p>
          <a:p>
            <a:r>
              <a:rPr lang="fr-FR" dirty="0" smtClean="0"/>
              <a:t>Le tissu industriel compte </a:t>
            </a:r>
            <a:r>
              <a:rPr lang="fr-FR" dirty="0" smtClean="0">
                <a:solidFill>
                  <a:srgbClr val="C00000"/>
                </a:solidFill>
              </a:rPr>
              <a:t>659 unités </a:t>
            </a:r>
            <a:r>
              <a:rPr lang="fr-FR" dirty="0" smtClean="0"/>
              <a:t>de traitement de produits de la mer en 2012, agréées par le Département de la pêche maritime dont </a:t>
            </a:r>
            <a:r>
              <a:rPr lang="fr-FR" dirty="0" smtClean="0">
                <a:solidFill>
                  <a:srgbClr val="C00000"/>
                </a:solidFill>
              </a:rPr>
              <a:t>414 unités </a:t>
            </a:r>
            <a:r>
              <a:rPr lang="fr-FR" dirty="0" smtClean="0"/>
              <a:t>de valorisation à terre et </a:t>
            </a:r>
            <a:r>
              <a:rPr lang="fr-FR" dirty="0" smtClean="0">
                <a:solidFill>
                  <a:srgbClr val="C00000"/>
                </a:solidFill>
              </a:rPr>
              <a:t>245 </a:t>
            </a:r>
            <a:r>
              <a:rPr lang="fr-FR" dirty="0" smtClean="0"/>
              <a:t>navires de congélation en mer.</a:t>
            </a:r>
          </a:p>
          <a:p>
            <a:endParaRPr lang="fr-FR" dirty="0"/>
          </a:p>
        </p:txBody>
      </p:sp>
      <p:sp>
        <p:nvSpPr>
          <p:cNvPr id="36865" name="Rectangle 1"/>
          <p:cNvSpPr>
            <a:spLocks noChangeArrowheads="1"/>
          </p:cNvSpPr>
          <p:nvPr/>
        </p:nvSpPr>
        <p:spPr bwMode="auto">
          <a:xfrm>
            <a:off x="357158" y="5072074"/>
            <a:ext cx="8286808" cy="584775"/>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La production de la pêche a représenté en 2013 plus de 1 148 897 tonnes (851 288 tonnes pour la pêche côtière et 297 609 tonnes pour la pêche hauturière).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fontScale="90000"/>
          </a:bodyPr>
          <a:lstStyle/>
          <a:p>
            <a:r>
              <a:rPr lang="fr-FR" dirty="0" smtClean="0"/>
              <a:t>Actions et programmes </a:t>
            </a:r>
            <a:r>
              <a:rPr lang="fr-FR" dirty="0" smtClean="0"/>
              <a:t>réalisés </a:t>
            </a:r>
            <a:r>
              <a:rPr lang="fr-FR" dirty="0" smtClean="0"/>
              <a:t>dans le domaine de l'efficacité énergétique et des énergies renouvelables</a:t>
            </a:r>
            <a:endParaRPr lang="fr-F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Projet GEM: 1990-1995</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p:txBody>
          <a:bodyPr>
            <a:normAutofit fontScale="62500" lnSpcReduction="20000"/>
          </a:bodyPr>
          <a:lstStyle/>
          <a:p>
            <a:r>
              <a:rPr lang="fr-FR" dirty="0" smtClean="0"/>
              <a:t>Projet de la gestion de la demande énergétique au Maroc; Ce projet a été initié en 1988 et a contribué entre autres a réaliser des audits énergétiques au sein de plusieurs acteurs y compris le secteur des IAA. Le projet a bénéficié à environ 49 entreprises (IAA) parmi elles figurent 3 laiteries, 2 sucreries, 5 conserveries et 3 entreprises de boissons.</a:t>
            </a:r>
          </a:p>
          <a:p>
            <a:pPr lvl="1"/>
            <a:r>
              <a:rPr lang="fr-FR" dirty="0" smtClean="0"/>
              <a:t>Nombre d'audits énergétiques dans l'IAA (1990-1995): 13</a:t>
            </a:r>
          </a:p>
          <a:p>
            <a:pPr lvl="1"/>
            <a:r>
              <a:rPr lang="fr-FR" dirty="0" smtClean="0"/>
              <a:t>Réglage des chaudières IAA: 18</a:t>
            </a:r>
          </a:p>
          <a:p>
            <a:pPr lvl="1"/>
            <a:r>
              <a:rPr lang="fr-FR" dirty="0" smtClean="0"/>
              <a:t>Vérification des installations électriques IAA: 18</a:t>
            </a:r>
          </a:p>
          <a:p>
            <a:r>
              <a:rPr lang="fr-FR" dirty="0" smtClean="0"/>
              <a:t>L'ensemble de ces entreprises avaient une consommation énergétique de 1 900 tep avec un potentiel d'économie d'énergie identifié de 366 tep. L'investissement évalué pour ces actions était de 339 400 </a:t>
            </a:r>
            <a:r>
              <a:rPr lang="fr-FR" dirty="0" err="1" smtClean="0"/>
              <a:t>Dhs</a:t>
            </a:r>
            <a:r>
              <a:rPr lang="fr-FR" dirty="0" smtClean="0"/>
              <a:t> correspondant à un retour sur investissement de 5 mois.</a:t>
            </a:r>
          </a:p>
          <a:p>
            <a:r>
              <a:rPr lang="fr-FR" dirty="0" smtClean="0"/>
              <a:t>Très peu d'actions ont été réalisés pour plusieurs raisons évoqués par les bénéficiaires: manque de financement, priorité donnée à l'expansion des usines, changements organisationnelles qui empêchent de prendre des décisions et le besoin d'assistance technique.</a:t>
            </a:r>
          </a:p>
          <a:p>
            <a:endParaRPr lang="fr-F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Projet MEDTEST 1 (ONUDI-CMPP) </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428596" y="1071546"/>
            <a:ext cx="8229600" cy="2328866"/>
          </a:xfrm>
          <a:solidFill>
            <a:schemeClr val="accent1">
              <a:lumMod val="20000"/>
              <a:lumOff val="80000"/>
            </a:schemeClr>
          </a:solidFill>
        </p:spPr>
        <p:txBody>
          <a:bodyPr>
            <a:normAutofit fontScale="55000" lnSpcReduction="20000"/>
          </a:bodyPr>
          <a:lstStyle/>
          <a:p>
            <a:pPr algn="just"/>
            <a:r>
              <a:rPr lang="fr-FR" dirty="0" smtClean="0"/>
              <a:t>Le projet visait à démontrer que l’introduction de meilleures pratiques et de systèmes de gestion intégrée dans l’industrie des régions du sud de la Méditerranée s’avère tout à fait efficace dans la réduction des coûts et l’accroissement de la productivité et de la performance environnementale. parmi les actions entreprises figuraient les audits énergétiques auprès de 5 entreprises IAA (COLAINORD: laiterie, CUMAREX: poisson, C2M: poisson, Fromageries BEL, BOA: viande). </a:t>
            </a:r>
          </a:p>
          <a:p>
            <a:pPr algn="just"/>
            <a:r>
              <a:rPr lang="fr-FR" dirty="0" smtClean="0"/>
              <a:t>Le tableau suivant fournit une synthèse des chiffres financiers et des gains en eau/énergie associés aux mesures identifiées dans les compagnies pilotes.</a:t>
            </a:r>
          </a:p>
          <a:p>
            <a:pPr algn="just"/>
            <a:endParaRPr lang="fr-FR" dirty="0"/>
          </a:p>
        </p:txBody>
      </p:sp>
      <p:pic>
        <p:nvPicPr>
          <p:cNvPr id="4" name="Image 3"/>
          <p:cNvPicPr/>
          <p:nvPr/>
        </p:nvPicPr>
        <p:blipFill>
          <a:blip r:embed="rId2"/>
          <a:srcRect/>
          <a:stretch>
            <a:fillRect/>
          </a:stretch>
        </p:blipFill>
        <p:spPr bwMode="auto">
          <a:xfrm>
            <a:off x="214282" y="3500438"/>
            <a:ext cx="6715172" cy="2571768"/>
          </a:xfrm>
          <a:prstGeom prst="rect">
            <a:avLst/>
          </a:prstGeom>
          <a:noFill/>
          <a:ln w="9525">
            <a:noFill/>
            <a:miter lim="800000"/>
            <a:headEnd/>
            <a:tailEnd/>
          </a:ln>
        </p:spPr>
      </p:pic>
      <p:pic>
        <p:nvPicPr>
          <p:cNvPr id="39937" name="Picture 1"/>
          <p:cNvPicPr>
            <a:picLocks noChangeAspect="1" noChangeArrowheads="1"/>
          </p:cNvPicPr>
          <p:nvPr/>
        </p:nvPicPr>
        <p:blipFill>
          <a:blip r:embed="rId3"/>
          <a:srcRect/>
          <a:stretch>
            <a:fillRect/>
          </a:stretch>
        </p:blipFill>
        <p:spPr bwMode="auto">
          <a:xfrm>
            <a:off x="6891337" y="3357562"/>
            <a:ext cx="2252663" cy="3157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Projet WEC-CMPP: 2011-2013</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357158" y="1643050"/>
            <a:ext cx="4286280" cy="3857652"/>
          </a:xfrm>
          <a:solidFill>
            <a:schemeClr val="accent1">
              <a:lumMod val="20000"/>
              <a:lumOff val="80000"/>
            </a:schemeClr>
          </a:solidFill>
        </p:spPr>
        <p:txBody>
          <a:bodyPr>
            <a:noAutofit/>
          </a:bodyPr>
          <a:lstStyle/>
          <a:p>
            <a:r>
              <a:rPr lang="fr-FR" sz="2000" dirty="0" smtClean="0"/>
              <a:t>Projet de partenariat pour l'avancement de la production plus propre au profit de 18 entreprises industriels opérant dans le domaine de l'agroalimentaire en partenariat avec la FICOPAM. les entreprises bénéficiaires sont:</a:t>
            </a:r>
          </a:p>
          <a:p>
            <a:r>
              <a:rPr lang="fr-FR" sz="2000" dirty="0" smtClean="0"/>
              <a:t> Conserveries de </a:t>
            </a:r>
            <a:r>
              <a:rPr lang="fr-FR" sz="2000" dirty="0" err="1" smtClean="0"/>
              <a:t>Mèknes</a:t>
            </a:r>
            <a:r>
              <a:rPr lang="fr-FR" sz="2000" dirty="0" smtClean="0"/>
              <a:t>, Cartier Saada, </a:t>
            </a:r>
            <a:r>
              <a:rPr lang="fr-FR" sz="2000" dirty="0" err="1" smtClean="0"/>
              <a:t>Citruma</a:t>
            </a:r>
            <a:r>
              <a:rPr lang="fr-FR" sz="2000" dirty="0" smtClean="0"/>
              <a:t>,  CHCI, COPAG, </a:t>
            </a:r>
            <a:r>
              <a:rPr lang="fr-FR" sz="2000" dirty="0" err="1" smtClean="0"/>
              <a:t>Sesta</a:t>
            </a:r>
            <a:r>
              <a:rPr lang="fr-FR" sz="2000" dirty="0" smtClean="0"/>
              <a:t>, MFP, Top Agro, SIOF, URCIMAR, VMM, WASSA et LARAGEL.</a:t>
            </a:r>
          </a:p>
          <a:p>
            <a:endParaRPr lang="fr-FR" sz="2000" dirty="0"/>
          </a:p>
        </p:txBody>
      </p:sp>
      <p:pic>
        <p:nvPicPr>
          <p:cNvPr id="37890" name="Picture 2"/>
          <p:cNvPicPr>
            <a:picLocks noChangeAspect="1" noChangeArrowheads="1"/>
          </p:cNvPicPr>
          <p:nvPr/>
        </p:nvPicPr>
        <p:blipFill>
          <a:blip r:embed="rId2"/>
          <a:srcRect/>
          <a:stretch>
            <a:fillRect/>
          </a:stretch>
        </p:blipFill>
        <p:spPr bwMode="auto">
          <a:xfrm>
            <a:off x="4929190" y="1357298"/>
            <a:ext cx="3486150" cy="48863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Projet ADEREE-BAD: 2014-2015</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457200" y="1600201"/>
            <a:ext cx="8229600" cy="2114552"/>
          </a:xfrm>
        </p:spPr>
        <p:txBody>
          <a:bodyPr>
            <a:normAutofit fontScale="92500" lnSpcReduction="20000"/>
          </a:bodyPr>
          <a:lstStyle/>
          <a:p>
            <a:r>
              <a:rPr lang="fr-FR" dirty="0" smtClean="0"/>
              <a:t>Projet d’audit énergétique de 50 entreprises dont 20 dans le secteur de l'industrie agroalimentaire.</a:t>
            </a:r>
          </a:p>
          <a:p>
            <a:r>
              <a:rPr lang="fr-FR" dirty="0" smtClean="0"/>
              <a:t>La majorité des actions d'EE préconisés concernaient les chaudières, l'air comprimé et l'optimisation de la puissance électrique.</a:t>
            </a:r>
          </a:p>
          <a:p>
            <a:endParaRPr lang="fr-FR" dirty="0"/>
          </a:p>
        </p:txBody>
      </p:sp>
      <p:sp>
        <p:nvSpPr>
          <p:cNvPr id="38913" name="Rectangle 1"/>
          <p:cNvSpPr>
            <a:spLocks noChangeArrowheads="1"/>
          </p:cNvSpPr>
          <p:nvPr/>
        </p:nvSpPr>
        <p:spPr bwMode="auto">
          <a:xfrm>
            <a:off x="571472" y="4429132"/>
            <a:ext cx="7643866" cy="156966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Selon les résultats de ces expériences, les audits énergétiques réalisés dans le cadre de ce projet ont pu montrer l'existence d'un potentiel important en matière de réduction de la facture énergétique-eau de16%.</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p:nvPr/>
        </p:nvPicPr>
        <p:blipFill>
          <a:blip r:embed="rId2"/>
          <a:srcRect/>
          <a:stretch>
            <a:fillRect/>
          </a:stretch>
        </p:blipFill>
        <p:spPr bwMode="auto">
          <a:xfrm>
            <a:off x="0" y="0"/>
            <a:ext cx="4796375" cy="2530538"/>
          </a:xfrm>
          <a:prstGeom prst="rect">
            <a:avLst/>
          </a:prstGeom>
          <a:noFill/>
          <a:ln w="9525">
            <a:noFill/>
            <a:miter lim="800000"/>
            <a:headEnd/>
            <a:tailEnd/>
          </a:ln>
        </p:spPr>
      </p:pic>
      <p:pic>
        <p:nvPicPr>
          <p:cNvPr id="5" name="Image 4"/>
          <p:cNvPicPr/>
          <p:nvPr/>
        </p:nvPicPr>
        <p:blipFill>
          <a:blip r:embed="rId3"/>
          <a:srcRect/>
          <a:stretch>
            <a:fillRect/>
          </a:stretch>
        </p:blipFill>
        <p:spPr bwMode="auto">
          <a:xfrm>
            <a:off x="4404927" y="2500306"/>
            <a:ext cx="4739073" cy="2626902"/>
          </a:xfrm>
          <a:prstGeom prst="rect">
            <a:avLst/>
          </a:prstGeom>
          <a:noFill/>
          <a:ln w="9525">
            <a:noFill/>
            <a:miter lim="800000"/>
            <a:headEnd/>
            <a:tailEnd/>
          </a:ln>
        </p:spPr>
      </p:pic>
      <p:pic>
        <p:nvPicPr>
          <p:cNvPr id="6" name="Image 5"/>
          <p:cNvPicPr/>
          <p:nvPr/>
        </p:nvPicPr>
        <p:blipFill>
          <a:blip r:embed="rId4"/>
          <a:srcRect/>
          <a:stretch>
            <a:fillRect/>
          </a:stretch>
        </p:blipFill>
        <p:spPr bwMode="auto">
          <a:xfrm>
            <a:off x="0" y="4108450"/>
            <a:ext cx="4673600" cy="2749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Projet BAT4MED: 2011</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500034" y="1071546"/>
            <a:ext cx="4000528" cy="5072098"/>
          </a:xfrm>
          <a:solidFill>
            <a:schemeClr val="accent1">
              <a:lumMod val="20000"/>
              <a:lumOff val="80000"/>
            </a:schemeClr>
          </a:solidFill>
        </p:spPr>
        <p:txBody>
          <a:bodyPr>
            <a:normAutofit fontScale="70000" lnSpcReduction="20000"/>
          </a:bodyPr>
          <a:lstStyle/>
          <a:p>
            <a:r>
              <a:rPr lang="fr-FR" dirty="0" smtClean="0"/>
              <a:t>Le projet piloté par le CMPP, a consisté à encourager les Meilleurs technologies disponibles dans les pays méditerranéens. le projet a concerné deux secteurs: l'industrie textile et l'industrie des produits laitiers.</a:t>
            </a:r>
          </a:p>
          <a:p>
            <a:r>
              <a:rPr lang="fr-FR" dirty="0" smtClean="0"/>
              <a:t>Le projet a aboutit à l'édition d'un rapport sectoriel MTD adapté au secteur des produits laitiers au Maroc y compris les mesures d'efficacité énergétiques: Meilleures techniques disponibles (MTD)</a:t>
            </a:r>
          </a:p>
          <a:p>
            <a:r>
              <a:rPr lang="fr-FR" dirty="0" smtClean="0"/>
              <a:t>pour l’industrie laitière au Maroc (www.bat4med.org).</a:t>
            </a:r>
          </a:p>
          <a:p>
            <a:endParaRPr lang="fr-FR" dirty="0"/>
          </a:p>
        </p:txBody>
      </p:sp>
      <p:pic>
        <p:nvPicPr>
          <p:cNvPr id="43010" name="Picture 2"/>
          <p:cNvPicPr>
            <a:picLocks noChangeAspect="1" noChangeArrowheads="1"/>
          </p:cNvPicPr>
          <p:nvPr/>
        </p:nvPicPr>
        <p:blipFill>
          <a:blip r:embed="rId2"/>
          <a:srcRect/>
          <a:stretch>
            <a:fillRect/>
          </a:stretch>
        </p:blipFill>
        <p:spPr bwMode="auto">
          <a:xfrm>
            <a:off x="5214942" y="1214422"/>
            <a:ext cx="3508790" cy="49291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785794"/>
            <a:ext cx="8229600" cy="5340369"/>
          </a:xfrm>
        </p:spPr>
        <p:txBody>
          <a:bodyPr>
            <a:normAutofit fontScale="70000" lnSpcReduction="20000"/>
          </a:bodyPr>
          <a:lstStyle/>
          <a:p>
            <a:r>
              <a:rPr lang="fr-FR" dirty="0" smtClean="0"/>
              <a:t>Les MTD identifiés et qui consistent à réduire la consommation d’énergie dans les installations laitières sont résumés ci-après:</a:t>
            </a:r>
          </a:p>
          <a:p>
            <a:pPr lvl="1"/>
            <a:r>
              <a:rPr lang="fr-FR" i="1" dirty="0" smtClean="0"/>
              <a:t>Éteindre les équipements lorsqu’ils ne sont pas utilisés </a:t>
            </a:r>
            <a:endParaRPr lang="fr-FR" dirty="0" smtClean="0"/>
          </a:p>
          <a:p>
            <a:pPr lvl="1"/>
            <a:r>
              <a:rPr lang="fr-FR" i="1" dirty="0" smtClean="0"/>
              <a:t>Isolation des tuyaux, des cuves et des équipements </a:t>
            </a:r>
            <a:endParaRPr lang="fr-FR" dirty="0" smtClean="0"/>
          </a:p>
          <a:p>
            <a:pPr lvl="1"/>
            <a:r>
              <a:rPr lang="fr-FR" i="1" dirty="0" smtClean="0"/>
              <a:t>Éviter la consommation excessive d’énergie dans les processus de chauffage et de refroidissement </a:t>
            </a:r>
            <a:endParaRPr lang="fr-FR" dirty="0" smtClean="0"/>
          </a:p>
          <a:p>
            <a:pPr lvl="1"/>
            <a:r>
              <a:rPr lang="fr-FR" i="1" dirty="0" smtClean="0"/>
              <a:t>Mettre en œuvre et optimiser la récupération de chaleur </a:t>
            </a:r>
            <a:endParaRPr lang="fr-FR" dirty="0" smtClean="0"/>
          </a:p>
          <a:p>
            <a:pPr lvl="1"/>
            <a:r>
              <a:rPr lang="fr-FR" i="1" dirty="0" smtClean="0"/>
              <a:t>Optimiser le processus d’évaporation </a:t>
            </a:r>
            <a:endParaRPr lang="fr-FR" dirty="0" smtClean="0"/>
          </a:p>
          <a:p>
            <a:pPr lvl="1"/>
            <a:r>
              <a:rPr lang="fr-FR" i="1" dirty="0" smtClean="0"/>
              <a:t>Amélioration de la collecte de vapeur </a:t>
            </a:r>
            <a:endParaRPr lang="fr-FR" dirty="0" smtClean="0"/>
          </a:p>
          <a:p>
            <a:pPr lvl="1"/>
            <a:r>
              <a:rPr lang="fr-FR" i="1" dirty="0" smtClean="0"/>
              <a:t>Isolation de la tuyauterie inutilisée/rarement utilisée </a:t>
            </a:r>
            <a:endParaRPr lang="fr-FR" dirty="0" smtClean="0"/>
          </a:p>
          <a:p>
            <a:pPr lvl="1"/>
            <a:r>
              <a:rPr lang="fr-FR" i="1" dirty="0" smtClean="0"/>
              <a:t>Réparation des fuites de vapeur </a:t>
            </a:r>
            <a:endParaRPr lang="fr-FR" dirty="0" smtClean="0"/>
          </a:p>
          <a:p>
            <a:pPr lvl="1"/>
            <a:r>
              <a:rPr lang="fr-FR" i="1" dirty="0" smtClean="0"/>
              <a:t>Éviter les pertes de vapeur par vaporisation au retour de condensat </a:t>
            </a:r>
            <a:endParaRPr lang="fr-FR" dirty="0" smtClean="0"/>
          </a:p>
          <a:p>
            <a:r>
              <a:rPr lang="fr-FR" dirty="0" smtClean="0"/>
              <a:t>Deux techniques ont été identifiées comme étant des MTD uniquement pour les nouvelles installations :</a:t>
            </a:r>
          </a:p>
          <a:p>
            <a:pPr lvl="1"/>
            <a:r>
              <a:rPr lang="fr-FR" i="1" dirty="0" smtClean="0"/>
              <a:t>Utilisation d’un échangeur de chaleur à plaques pour le pré-refroidissement de l’eau glacée avec de l’ammoniac </a:t>
            </a:r>
            <a:endParaRPr lang="fr-FR" dirty="0" smtClean="0"/>
          </a:p>
          <a:p>
            <a:pPr lvl="1"/>
            <a:r>
              <a:rPr lang="fr-FR" i="1" dirty="0" smtClean="0"/>
              <a:t>Utilisation de pasteurisateurs continus </a:t>
            </a:r>
            <a:endParaRPr lang="fr-FR" dirty="0" smtClean="0"/>
          </a:p>
          <a:p>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2400" b="1" dirty="0" smtClean="0">
                <a:solidFill>
                  <a:srgbClr val="C00000"/>
                </a:solidFill>
              </a:rPr>
              <a:t>Secteur Industriel</a:t>
            </a:r>
            <a:br>
              <a:rPr lang="fr-FR" sz="2400" b="1" dirty="0" smtClean="0">
                <a:solidFill>
                  <a:srgbClr val="C00000"/>
                </a:solidFill>
              </a:rPr>
            </a:br>
            <a:r>
              <a:rPr lang="fr-FR" sz="2400" b="1" dirty="0" smtClean="0">
                <a:solidFill>
                  <a:srgbClr val="C00000"/>
                </a:solidFill>
              </a:rPr>
              <a:t>Chiffres clés 2013</a:t>
            </a:r>
            <a:endParaRPr lang="fr-FR" sz="2400" b="1" dirty="0">
              <a:solidFill>
                <a:srgbClr val="C00000"/>
              </a:solidFill>
            </a:endParaRPr>
          </a:p>
        </p:txBody>
      </p:sp>
      <p:graphicFrame>
        <p:nvGraphicFramePr>
          <p:cNvPr id="4" name="Graphique 3"/>
          <p:cNvGraphicFramePr/>
          <p:nvPr/>
        </p:nvGraphicFramePr>
        <p:xfrm>
          <a:off x="4286248" y="428604"/>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Graphique 4"/>
          <p:cNvGraphicFramePr/>
          <p:nvPr/>
        </p:nvGraphicFramePr>
        <p:xfrm>
          <a:off x="4071934" y="3071810"/>
          <a:ext cx="5072066" cy="3429024"/>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8" descr="http://image.shutterstock.com/display_pic_with_logo/82808/82808,1289135734,2/stock-vector-temperature-or-climate-control-icons-heating-and-cooling-64548340.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1848" b="58842"/>
          <a:stretch>
            <a:fillRect/>
          </a:stretch>
        </p:blipFill>
        <p:spPr bwMode="auto">
          <a:xfrm>
            <a:off x="3452818" y="5857892"/>
            <a:ext cx="1905000" cy="774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Image 42" descr="ist2_10510589-bluesico-set-13-environment.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l="29202" t="9122" r="50276" b="79886"/>
          <a:stretch>
            <a:fillRect/>
          </a:stretch>
        </p:blipFill>
        <p:spPr bwMode="auto">
          <a:xfrm>
            <a:off x="3571868" y="5143512"/>
            <a:ext cx="1143000" cy="612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30"/>
          <p:cNvSpPr/>
          <p:nvPr/>
        </p:nvSpPr>
        <p:spPr bwMode="auto">
          <a:xfrm>
            <a:off x="0" y="1714488"/>
            <a:ext cx="3571867" cy="729315"/>
          </a:xfrm>
          <a:prstGeom prst="flowChartAlternateProcess">
            <a:avLst/>
          </a:prstGeom>
          <a:solidFill>
            <a:srgbClr val="006FB4"/>
          </a:solidFill>
          <a:scene3d>
            <a:camera prst="orthographicFront"/>
            <a:lightRig rig="threePt" dir="t"/>
          </a:scene3d>
          <a:sp3d>
            <a:bevelT w="152400" h="50800" prst="softRound"/>
          </a:sp3d>
        </p:spPr>
        <p:style>
          <a:lnRef idx="0">
            <a:scrgbClr r="0" g="0" b="0"/>
          </a:lnRef>
          <a:fillRef idx="0">
            <a:scrgbClr r="0" g="0" b="0"/>
          </a:fillRef>
          <a:effectRef idx="0">
            <a:scrgbClr r="0" g="0" b="0"/>
          </a:effectRef>
          <a:fontRef idx="minor">
            <a:schemeClr val="lt1"/>
          </a:fontRef>
        </p:style>
        <p:txBody>
          <a:bodyPr lIns="209550" tIns="0" rIns="209550" bIns="0" spcCol="1270" anchor="ctr"/>
          <a:lstStyle/>
          <a:p>
            <a:pPr algn="ctr" defTabSz="711200">
              <a:lnSpc>
                <a:spcPct val="90000"/>
              </a:lnSpc>
              <a:spcAft>
                <a:spcPct val="35000"/>
              </a:spcAft>
              <a:defRPr/>
            </a:pPr>
            <a:r>
              <a:rPr lang="en-US" sz="1800" b="1" dirty="0" smtClean="0">
                <a:solidFill>
                  <a:schemeClr val="bg1"/>
                </a:solidFill>
                <a:latin typeface="Calibri" pitchFamily="34" charset="0"/>
                <a:cs typeface="Calibri" pitchFamily="34" charset="0"/>
              </a:rPr>
              <a:t>7 640 Enterprises</a:t>
            </a:r>
            <a:endParaRPr lang="en-US" sz="1800" b="1" dirty="0">
              <a:solidFill>
                <a:schemeClr val="bg1"/>
              </a:solidFill>
              <a:latin typeface="Calibri" pitchFamily="34" charset="0"/>
              <a:cs typeface="Calibri" pitchFamily="34" charset="0"/>
            </a:endParaRPr>
          </a:p>
        </p:txBody>
      </p:sp>
      <p:sp>
        <p:nvSpPr>
          <p:cNvPr id="11" name="Rectangle 32"/>
          <p:cNvSpPr/>
          <p:nvPr/>
        </p:nvSpPr>
        <p:spPr bwMode="auto">
          <a:xfrm>
            <a:off x="0" y="4429132"/>
            <a:ext cx="3571900" cy="2286016"/>
          </a:xfrm>
          <a:prstGeom prst="flowChartAlternateProcess">
            <a:avLst/>
          </a:prstGeom>
          <a:solidFill>
            <a:srgbClr val="00B050"/>
          </a:solidFill>
          <a:scene3d>
            <a:camera prst="orthographicFront"/>
            <a:lightRig rig="threePt" dir="t"/>
          </a:scene3d>
          <a:sp3d>
            <a:bevelT w="152400" h="50800" prst="softRound"/>
          </a:sp3d>
        </p:spPr>
        <p:style>
          <a:lnRef idx="0">
            <a:scrgbClr r="0" g="0" b="0"/>
          </a:lnRef>
          <a:fillRef idx="0">
            <a:scrgbClr r="0" g="0" b="0"/>
          </a:fillRef>
          <a:effectRef idx="0">
            <a:scrgbClr r="0" g="0" b="0"/>
          </a:effectRef>
          <a:fontRef idx="minor">
            <a:schemeClr val="lt1"/>
          </a:fontRef>
        </p:style>
        <p:txBody>
          <a:bodyPr lIns="209550" tIns="0" rIns="209550" bIns="0" spcCol="1270" anchor="ctr"/>
          <a:lstStyle/>
          <a:p>
            <a:pPr marL="342900" lvl="0" indent="-342900" algn="ctr">
              <a:spcBef>
                <a:spcPct val="20000"/>
              </a:spcBef>
              <a:defRPr/>
            </a:pPr>
            <a:r>
              <a:rPr lang="fr-FR" sz="2000" b="1" dirty="0" smtClean="0">
                <a:solidFill>
                  <a:srgbClr val="C00000"/>
                </a:solidFill>
              </a:rPr>
              <a:t>2 296 358 tep</a:t>
            </a:r>
          </a:p>
          <a:p>
            <a:pPr marL="342900" lvl="0" indent="-342900" algn="ctr">
              <a:spcBef>
                <a:spcPct val="20000"/>
              </a:spcBef>
              <a:defRPr/>
            </a:pPr>
            <a:endParaRPr lang="fr-FR" sz="2000" b="1" dirty="0" smtClean="0">
              <a:solidFill>
                <a:schemeClr val="tx1"/>
              </a:solidFill>
            </a:endParaRPr>
          </a:p>
          <a:p>
            <a:pPr marL="342900" lvl="0" indent="-342900">
              <a:spcBef>
                <a:spcPct val="20000"/>
              </a:spcBef>
              <a:defRPr/>
            </a:pPr>
            <a:r>
              <a:rPr lang="fr-FR" sz="2000" b="1" dirty="0" smtClean="0"/>
              <a:t>   643 349 tep </a:t>
            </a:r>
            <a:r>
              <a:rPr lang="fr-FR" sz="2000" b="1" dirty="0" err="1" smtClean="0"/>
              <a:t>élect</a:t>
            </a:r>
            <a:r>
              <a:rPr lang="fr-FR" sz="2000" b="1" dirty="0" smtClean="0"/>
              <a:t>. (28%)</a:t>
            </a:r>
          </a:p>
          <a:p>
            <a:pPr marL="342900" lvl="0" indent="-342900">
              <a:spcBef>
                <a:spcPct val="20000"/>
              </a:spcBef>
              <a:buFont typeface="Arial" pitchFamily="34" charset="0"/>
              <a:buChar char="•"/>
              <a:defRPr/>
            </a:pPr>
            <a:endParaRPr lang="fr-FR" sz="2000" b="1" dirty="0" smtClean="0"/>
          </a:p>
          <a:p>
            <a:pPr marL="342900" lvl="0" indent="-342900">
              <a:spcBef>
                <a:spcPct val="20000"/>
              </a:spcBef>
              <a:defRPr/>
            </a:pPr>
            <a:r>
              <a:rPr lang="fr-FR" sz="2000" b="1" dirty="0" smtClean="0">
                <a:solidFill>
                  <a:schemeClr val="bg1"/>
                </a:solidFill>
              </a:rPr>
              <a:t>1 653 019 tep </a:t>
            </a:r>
            <a:r>
              <a:rPr lang="fr-FR" sz="2000" b="1" dirty="0" err="1" smtClean="0">
                <a:solidFill>
                  <a:schemeClr val="bg1"/>
                </a:solidFill>
              </a:rPr>
              <a:t>therm</a:t>
            </a:r>
            <a:r>
              <a:rPr lang="fr-FR" sz="2000" b="1" dirty="0" smtClean="0">
                <a:solidFill>
                  <a:schemeClr val="bg1"/>
                </a:solidFill>
              </a:rPr>
              <a:t>. (72 %)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Projet WEC-RIO: 2014-2015</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457200" y="1600200"/>
            <a:ext cx="8229600" cy="4829196"/>
          </a:xfrm>
        </p:spPr>
        <p:txBody>
          <a:bodyPr>
            <a:normAutofit fontScale="70000" lnSpcReduction="20000"/>
          </a:bodyPr>
          <a:lstStyle/>
          <a:p>
            <a:r>
              <a:rPr lang="fr-FR" dirty="0" smtClean="0"/>
              <a:t>Mise en place d’un programme visant l’accompagnement de 15 entreprises marocaines spécialisées dans les secteurs textile et agroalimentaire.</a:t>
            </a:r>
          </a:p>
          <a:p>
            <a:r>
              <a:rPr lang="fr-FR" dirty="0" smtClean="0"/>
              <a:t>Ce projet, qui s’inscrit dans le cadre d’un partenariat entre les gouvernements américain et marocain, a visé le développement de la productivité de ces entreprises, à la lumière d'une industrie propre caractérisée par la réduction des sources de pollution et la réduction de la consommation excessive de ressources énergétiques.</a:t>
            </a:r>
          </a:p>
          <a:p>
            <a:r>
              <a:rPr lang="fr-FR" dirty="0" smtClean="0"/>
              <a:t>Les entreprises IAA ayant bénéficié de ce programme y compris l'efficacité énergétique sont au nombre de </a:t>
            </a:r>
            <a:r>
              <a:rPr lang="fr-FR" b="1" dirty="0" smtClean="0">
                <a:solidFill>
                  <a:srgbClr val="C00000"/>
                </a:solidFill>
              </a:rPr>
              <a:t>6</a:t>
            </a:r>
            <a:r>
              <a:rPr lang="fr-FR" dirty="0" smtClean="0"/>
              <a:t> : </a:t>
            </a:r>
            <a:r>
              <a:rPr lang="fr-FR" dirty="0" err="1" smtClean="0"/>
              <a:t>Uniconserves</a:t>
            </a:r>
            <a:r>
              <a:rPr lang="fr-FR" dirty="0" smtClean="0"/>
              <a:t>, </a:t>
            </a:r>
            <a:r>
              <a:rPr lang="fr-FR" dirty="0" err="1" smtClean="0"/>
              <a:t>Cibel</a:t>
            </a:r>
            <a:r>
              <a:rPr lang="fr-FR" dirty="0" smtClean="0"/>
              <a:t>, </a:t>
            </a:r>
            <a:r>
              <a:rPr lang="fr-FR" dirty="0" err="1" smtClean="0"/>
              <a:t>Vanelli</a:t>
            </a:r>
            <a:r>
              <a:rPr lang="fr-FR" dirty="0" smtClean="0"/>
              <a:t>, </a:t>
            </a:r>
            <a:r>
              <a:rPr lang="fr-FR" dirty="0" err="1" smtClean="0"/>
              <a:t>Beldiva</a:t>
            </a:r>
            <a:r>
              <a:rPr lang="fr-FR" dirty="0" smtClean="0"/>
              <a:t> (poisson) et  EMASSA, BIPAN (biscuit et bonbons).</a:t>
            </a:r>
          </a:p>
          <a:p>
            <a:r>
              <a:rPr lang="fr-FR" dirty="0" smtClean="0"/>
              <a:t>Ce programme d’une durée de deux ans a atteint </a:t>
            </a:r>
            <a:r>
              <a:rPr lang="fr-FR" dirty="0" smtClean="0">
                <a:solidFill>
                  <a:srgbClr val="C00000"/>
                </a:solidFill>
              </a:rPr>
              <a:t>10 à 15 pc des réductions des ressources en eau, électricité, émissions de CO2 et combustible fuel.</a:t>
            </a:r>
          </a:p>
          <a:p>
            <a:pPr>
              <a:buNone/>
            </a:pPr>
            <a:endParaRPr lang="fr-FR" dirty="0"/>
          </a:p>
        </p:txBody>
      </p:sp>
      <p:pic>
        <p:nvPicPr>
          <p:cNvPr id="44034" name="Picture 2" descr="Small and Medium Enterprises Project Closes in Morocco"/>
          <p:cNvPicPr>
            <a:picLocks noChangeAspect="1" noChangeArrowheads="1"/>
          </p:cNvPicPr>
          <p:nvPr/>
        </p:nvPicPr>
        <p:blipFill>
          <a:blip r:embed="rId2" cstate="print"/>
          <a:srcRect/>
          <a:stretch>
            <a:fillRect/>
          </a:stretch>
        </p:blipFill>
        <p:spPr bwMode="auto">
          <a:xfrm>
            <a:off x="6834223" y="0"/>
            <a:ext cx="2309777" cy="1546806"/>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Projet MEDTEST 2: 2015-</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p:txBody>
          <a:bodyPr>
            <a:normAutofit fontScale="92500" lnSpcReduction="10000"/>
          </a:bodyPr>
          <a:lstStyle/>
          <a:p>
            <a:r>
              <a:rPr lang="fr-FR" dirty="0" smtClean="0"/>
              <a:t>Seconde phase du projet MEDTEST, 25 entreprises industrielles, représentant l’ensemble du tissu industriel marocain (chimie et parachimie, agro-alimentaire, textile et cuir, métallurgie et matériaux de construction) dans l’axe Tanger-Safi seront sélectionnées pour bénéficier d’un accompagnement pendant 24 mois, en veillant à créer des synergies avec d’autres programmes d’assistance technique et financière.</a:t>
            </a:r>
            <a:r>
              <a:rPr lang="fr-FR" b="1" dirty="0" smtClean="0"/>
              <a:t> </a:t>
            </a:r>
            <a:endParaRPr lang="fr-FR" dirty="0" smtClean="0"/>
          </a:p>
          <a:p>
            <a:endParaRPr lang="fr-F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Conclusions:</a:t>
            </a:r>
            <a:r>
              <a:rPr lang="fr-FR" dirty="0" smtClean="0"/>
              <a:t/>
            </a:r>
            <a:br>
              <a:rPr lang="fr-FR" dirty="0" smtClean="0"/>
            </a:br>
            <a:endParaRPr lang="fr-FR" dirty="0"/>
          </a:p>
        </p:txBody>
      </p:sp>
      <p:sp>
        <p:nvSpPr>
          <p:cNvPr id="3" name="Espace réservé du contenu 2"/>
          <p:cNvSpPr>
            <a:spLocks noGrp="1"/>
          </p:cNvSpPr>
          <p:nvPr>
            <p:ph idx="1"/>
          </p:nvPr>
        </p:nvSpPr>
        <p:spPr/>
        <p:txBody>
          <a:bodyPr>
            <a:normAutofit fontScale="62500" lnSpcReduction="20000"/>
          </a:bodyPr>
          <a:lstStyle/>
          <a:p>
            <a:r>
              <a:rPr lang="fr-FR" dirty="0" smtClean="0"/>
              <a:t>Suite à ces différentes audits , plusieurs recommandations applicables aux IAA ont été édictées et qui sont résumés ci-après:</a:t>
            </a:r>
          </a:p>
          <a:p>
            <a:pPr lvl="1"/>
            <a:r>
              <a:rPr lang="fr-FR" dirty="0" smtClean="0"/>
              <a:t>Amélioration du facteur de puissance</a:t>
            </a:r>
          </a:p>
          <a:p>
            <a:pPr lvl="1"/>
            <a:r>
              <a:rPr lang="fr-FR" dirty="0" smtClean="0"/>
              <a:t>Installation des lampes économiques</a:t>
            </a:r>
          </a:p>
          <a:p>
            <a:pPr lvl="1"/>
            <a:r>
              <a:rPr lang="fr-FR" dirty="0" smtClean="0"/>
              <a:t>Installation des Variateurs électroniques de vitesse sur les moteurs électriques</a:t>
            </a:r>
          </a:p>
          <a:p>
            <a:pPr lvl="1"/>
            <a:r>
              <a:rPr lang="fr-FR" dirty="0" smtClean="0"/>
              <a:t>Optimisation de l'air comprimé </a:t>
            </a:r>
          </a:p>
          <a:p>
            <a:pPr lvl="1"/>
            <a:r>
              <a:rPr lang="fr-FR" dirty="0" smtClean="0"/>
              <a:t>Optimisation des groupes de froid</a:t>
            </a:r>
          </a:p>
          <a:p>
            <a:pPr lvl="1"/>
            <a:r>
              <a:rPr lang="fr-FR" dirty="0" smtClean="0"/>
              <a:t>Récupération de chaleur: Compresseurs air comprimé et froid</a:t>
            </a:r>
          </a:p>
          <a:p>
            <a:pPr lvl="1"/>
            <a:r>
              <a:rPr lang="fr-FR" dirty="0" smtClean="0"/>
              <a:t>Calorifugeage des surfaces chaudes</a:t>
            </a:r>
          </a:p>
          <a:p>
            <a:pPr lvl="1"/>
            <a:r>
              <a:rPr lang="fr-FR" dirty="0" smtClean="0"/>
              <a:t>Réglage des chaudières</a:t>
            </a:r>
          </a:p>
          <a:p>
            <a:pPr lvl="1"/>
            <a:r>
              <a:rPr lang="fr-FR" dirty="0" smtClean="0"/>
              <a:t>Amélioration de l'éclairage naturel</a:t>
            </a:r>
          </a:p>
          <a:p>
            <a:pPr lvl="1"/>
            <a:r>
              <a:rPr lang="fr-FR" dirty="0" smtClean="0"/>
              <a:t>Installation de système de gestion d'énergie</a:t>
            </a:r>
          </a:p>
          <a:p>
            <a:pPr lvl="1"/>
            <a:r>
              <a:rPr lang="fr-FR" dirty="0" smtClean="0"/>
              <a:t>Installation de panneaux photovoltaïques</a:t>
            </a:r>
          </a:p>
          <a:p>
            <a:pPr lvl="1"/>
            <a:r>
              <a:rPr lang="fr-FR" dirty="0" smtClean="0"/>
              <a:t>Installation de panneaux solaires thermiques pour le chauffage d'eau de </a:t>
            </a:r>
            <a:r>
              <a:rPr lang="fr-FR" dirty="0" err="1" smtClean="0"/>
              <a:t>process</a:t>
            </a:r>
            <a:endParaRPr lang="fr-FR" dirty="0" smtClean="0"/>
          </a:p>
          <a:p>
            <a:endParaRPr lang="fr-F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b="1" dirty="0" smtClean="0">
                <a:solidFill>
                  <a:srgbClr val="C00000"/>
                </a:solidFill>
              </a:rPr>
              <a:t>Biomasse et IAA</a:t>
            </a:r>
            <a:endParaRPr lang="fr-FR" b="1" dirty="0">
              <a:solidFill>
                <a:srgbClr val="C00000"/>
              </a:solidFill>
            </a:endParaRPr>
          </a:p>
        </p:txBody>
      </p:sp>
      <p:sp>
        <p:nvSpPr>
          <p:cNvPr id="5" name="Sous-titre 4"/>
          <p:cNvSpPr>
            <a:spLocks noGrp="1"/>
          </p:cNvSpPr>
          <p:nvPr>
            <p:ph type="subTitle" idx="1"/>
          </p:nvPr>
        </p:nvSpPr>
        <p:spPr/>
        <p:txBody>
          <a:bodyPr/>
          <a:lstStyle/>
          <a:p>
            <a:endParaRPr lang="fr-F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normAutofit fontScale="70000" lnSpcReduction="20000"/>
          </a:bodyPr>
          <a:lstStyle/>
          <a:p>
            <a:r>
              <a:rPr lang="fr-FR" dirty="0" smtClean="0"/>
              <a:t>Le Maroc dispose d’un grand gisement de biomasse à exploiter. Il s’agit essentiellement du sous bois forestier (9 millions ha de forêts), des tiges et des feuilles d’après récole d’un certains nombre de culture, des sous produits de l’agro-industrie comme, les grignons d’olives et les margines issus des 16 000 moulins traditionnels et de 14 huileries modernes (40 000 tonnes d’huile d’olive sont extraites en moyenne annuellement), les sous produits des sucreries (13 sucreries), les coques d’amendes, les graines d’arganier, les déchets ménagers et les algues marines mettant à profit les 3500 Km de côtes du Royaume. On s'intéresse dans ce qui suit aux sous produits de l'agro-industrie.</a:t>
            </a:r>
          </a:p>
          <a:p>
            <a:r>
              <a:rPr lang="fr-FR" dirty="0" smtClean="0"/>
              <a:t>Ci-après, nous citons à titre d'exemple, les technologies et techniques appliqués pour la valorisation de la biomasse industrielle. La principale application concerne </a:t>
            </a:r>
            <a:r>
              <a:rPr lang="fr-FR" dirty="0" smtClean="0">
                <a:solidFill>
                  <a:srgbClr val="C00000"/>
                </a:solidFill>
              </a:rPr>
              <a:t>le grignon d'olives </a:t>
            </a:r>
            <a:r>
              <a:rPr lang="fr-FR" dirty="0" smtClean="0"/>
              <a:t>et les </a:t>
            </a:r>
            <a:r>
              <a:rPr lang="fr-FR" dirty="0" smtClean="0">
                <a:solidFill>
                  <a:srgbClr val="C00000"/>
                </a:solidFill>
              </a:rPr>
              <a:t>sous produits de sucreries</a:t>
            </a:r>
            <a:r>
              <a:rPr lang="fr-FR" dirty="0" smtClean="0"/>
              <a:t>.</a:t>
            </a:r>
          </a:p>
          <a:p>
            <a:endParaRPr lang="fr-F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solidFill>
                  <a:srgbClr val="C00000"/>
                </a:solidFill>
              </a:rPr>
              <a:t>Grignon d'olive</a:t>
            </a:r>
            <a:br>
              <a:rPr lang="fr-FR" b="1" dirty="0" smtClean="0">
                <a:solidFill>
                  <a:srgbClr val="C00000"/>
                </a:solidFill>
              </a:rPr>
            </a:br>
            <a:endParaRPr lang="fr-FR" dirty="0">
              <a:solidFill>
                <a:srgbClr val="C00000"/>
              </a:solidFill>
            </a:endParaRPr>
          </a:p>
        </p:txBody>
      </p:sp>
      <p:graphicFrame>
        <p:nvGraphicFramePr>
          <p:cNvPr id="4" name="Espace réservé du contenu 3"/>
          <p:cNvGraphicFramePr>
            <a:graphicFrameLocks noGrp="1"/>
          </p:cNvGraphicFramePr>
          <p:nvPr>
            <p:ph idx="1"/>
          </p:nvPr>
        </p:nvGraphicFramePr>
        <p:xfrm>
          <a:off x="857224" y="4071942"/>
          <a:ext cx="7572428" cy="841248"/>
        </p:xfrm>
        <a:graphic>
          <a:graphicData uri="http://schemas.openxmlformats.org/drawingml/2006/table">
            <a:tbl>
              <a:tblPr/>
              <a:tblGrid>
                <a:gridCol w="7572428"/>
              </a:tblGrid>
              <a:tr h="0">
                <a:tc>
                  <a:txBody>
                    <a:bodyPr/>
                    <a:lstStyle/>
                    <a:p>
                      <a:pPr algn="just">
                        <a:lnSpc>
                          <a:spcPct val="115000"/>
                        </a:lnSpc>
                        <a:spcBef>
                          <a:spcPts val="500"/>
                        </a:spcBef>
                        <a:spcAft>
                          <a:spcPts val="500"/>
                        </a:spcAft>
                      </a:pPr>
                      <a:r>
                        <a:rPr lang="fr-FR" sz="1600" dirty="0">
                          <a:latin typeface="Calibri"/>
                          <a:ea typeface="Calibri"/>
                          <a:cs typeface="Times New Roman"/>
                        </a:rPr>
                        <a:t>Les technologies de cogénération et de gazéification permettent de transformer la biomasse de l’olivier en énergie renouvelable. Une unité de gazéification consommant 1.500 t de grignons produit 100 kW électriques et 160 kW thermiques.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bl>
          </a:graphicData>
        </a:graphic>
      </p:graphicFrame>
      <p:sp>
        <p:nvSpPr>
          <p:cNvPr id="47105" name="Rectangle 1"/>
          <p:cNvSpPr>
            <a:spLocks noChangeArrowheads="1"/>
          </p:cNvSpPr>
          <p:nvPr/>
        </p:nvSpPr>
        <p:spPr bwMode="auto">
          <a:xfrm>
            <a:off x="642910" y="1000108"/>
            <a:ext cx="792961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Malgré une capacité de production élevée, le Maroc ne tire toujours pas de bénéfices importants de ses grignons, contrairement à d’autres pays méditerranéens. Une chose est sûre néanmoins : 80% des grignons d’olives secs exploitables au Maroc sont utilisés comme combustible. Le reste est transformé en aliment de bétail.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En se basant sur une production de 160 000 t/an d'huile d'olives; on peut estimer la quantité de grignons d'olive produit qui s'élève à </a:t>
            </a:r>
            <a:r>
              <a:rPr kumimoji="0" lang="fr-FR" b="1"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282 000 t/an </a:t>
            </a:r>
            <a:r>
              <a:rPr kumimoji="0" lang="fr-FR"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 tonne d'huile d'olive correspond à 1.76 t de grignon). Avec un  pouvoir calorifique de 2950 </a:t>
            </a:r>
            <a:r>
              <a:rPr kumimoji="0" lang="fr-FR"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kCal</a:t>
            </a:r>
            <a:r>
              <a:rPr kumimoji="0" lang="fr-FR"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/kg, l'énergie potentiel contenue dans les grignons représentent plus de </a:t>
            </a:r>
            <a:r>
              <a:rPr kumimoji="0" lang="fr-FR" b="1"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83 000 tep/an</a:t>
            </a:r>
            <a:r>
              <a:rPr kumimoji="0" lang="fr-FR" b="1" i="0" u="none" strike="noStrike" cap="none" normalizeH="0" dirty="0" smtClean="0">
                <a:ln>
                  <a:noFill/>
                </a:ln>
                <a:solidFill>
                  <a:srgbClr val="C00000"/>
                </a:solidFill>
                <a:effectLst/>
                <a:latin typeface="Calibri" pitchFamily="34" charset="0"/>
                <a:ea typeface="Calibri" pitchFamily="34" charset="0"/>
                <a:cs typeface="Times New Roman" pitchFamily="18" charset="0"/>
              </a:rPr>
              <a:t> (87% des besoins thermiques des IAA hors sucre)</a:t>
            </a:r>
            <a:endParaRPr kumimoji="0" lang="fr-FR" b="1" i="0" u="none" strike="noStrike" cap="none" normalizeH="0" baseline="0" dirty="0" smtClean="0">
              <a:ln>
                <a:noFill/>
              </a:ln>
              <a:solidFill>
                <a:srgbClr val="C00000"/>
              </a:solidFill>
              <a:effectLst/>
              <a:latin typeface="Arial" pitchFamily="34" charset="0"/>
              <a:cs typeface="Arial" pitchFamily="34" charset="0"/>
            </a:endParaRPr>
          </a:p>
        </p:txBody>
      </p:sp>
      <p:graphicFrame>
        <p:nvGraphicFramePr>
          <p:cNvPr id="7" name="Tableau 6"/>
          <p:cNvGraphicFramePr>
            <a:graphicFrameLocks noGrp="1"/>
          </p:cNvGraphicFramePr>
          <p:nvPr/>
        </p:nvGraphicFramePr>
        <p:xfrm>
          <a:off x="642910" y="5214950"/>
          <a:ext cx="8001056" cy="1261872"/>
        </p:xfrm>
        <a:graphic>
          <a:graphicData uri="http://schemas.openxmlformats.org/drawingml/2006/table">
            <a:tbl>
              <a:tblPr/>
              <a:tblGrid>
                <a:gridCol w="8001056"/>
              </a:tblGrid>
              <a:tr h="0">
                <a:tc>
                  <a:txBody>
                    <a:bodyPr/>
                    <a:lstStyle/>
                    <a:p>
                      <a:pPr algn="just">
                        <a:lnSpc>
                          <a:spcPct val="115000"/>
                        </a:lnSpc>
                        <a:spcAft>
                          <a:spcPts val="0"/>
                        </a:spcAft>
                      </a:pPr>
                      <a:r>
                        <a:rPr lang="fr-FR" sz="1800" dirty="0">
                          <a:latin typeface="Times New Roman"/>
                          <a:ea typeface="Calibri"/>
                          <a:cs typeface="Times New Roman"/>
                        </a:rPr>
                        <a:t>Lesieur couvre déjà 60% de ses besoins en énergie en utilisant le grignon d'olive issu des rejets du traitement des olives. Un investissement de 26 millions de DH a été consenti en 2014 pour l'installation d'une chaudière à grignon. Lesieur Cristal compte </a:t>
                      </a:r>
                      <a:r>
                        <a:rPr lang="fr-FR" sz="1800" dirty="0" smtClean="0">
                          <a:latin typeface="Times New Roman"/>
                          <a:ea typeface="Calibri"/>
                          <a:cs typeface="Times New Roman"/>
                        </a:rPr>
                        <a:t>abandonner</a:t>
                      </a:r>
                      <a:r>
                        <a:rPr lang="fr-FR" sz="1800" baseline="0" dirty="0" smtClean="0">
                          <a:latin typeface="Calibri"/>
                          <a:ea typeface="Calibri"/>
                          <a:cs typeface="Times New Roman"/>
                        </a:rPr>
                        <a:t> </a:t>
                      </a:r>
                      <a:r>
                        <a:rPr lang="fr-FR" sz="1800" dirty="0" smtClean="0">
                          <a:latin typeface="Times New Roman"/>
                          <a:ea typeface="Calibri"/>
                          <a:cs typeface="Times New Roman"/>
                        </a:rPr>
                        <a:t>complètement </a:t>
                      </a:r>
                      <a:r>
                        <a:rPr lang="fr-FR" sz="1800" dirty="0">
                          <a:latin typeface="Times New Roman"/>
                          <a:ea typeface="Calibri"/>
                          <a:cs typeface="Times New Roman"/>
                        </a:rPr>
                        <a:t>l'utilisation du fuel à l'horizon 2018.</a:t>
                      </a:r>
                      <a:endParaRPr lang="fr-F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solidFill>
                  <a:srgbClr val="C00000"/>
                </a:solidFill>
              </a:rPr>
              <a:t>Les margines:</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sp>
        <p:nvSpPr>
          <p:cNvPr id="3" name="Espace réservé du contenu 2"/>
          <p:cNvSpPr>
            <a:spLocks noGrp="1"/>
          </p:cNvSpPr>
          <p:nvPr>
            <p:ph idx="1"/>
          </p:nvPr>
        </p:nvSpPr>
        <p:spPr>
          <a:xfrm>
            <a:off x="428596" y="1000108"/>
            <a:ext cx="8229600" cy="2400304"/>
          </a:xfrm>
        </p:spPr>
        <p:txBody>
          <a:bodyPr>
            <a:normAutofit fontScale="62500" lnSpcReduction="20000"/>
          </a:bodyPr>
          <a:lstStyle/>
          <a:p>
            <a:r>
              <a:rPr lang="fr-FR" dirty="0" smtClean="0"/>
              <a:t>Les margines ou eaux de végétation sont des effluents issus de l'extraction de l'huile d'olive. </a:t>
            </a:r>
          </a:p>
          <a:p>
            <a:pPr lvl="0"/>
            <a:r>
              <a:rPr lang="fr-FR" b="1" dirty="0" smtClean="0"/>
              <a:t>Obtention de biogaz: </a:t>
            </a:r>
            <a:r>
              <a:rPr lang="fr-FR" dirty="0" smtClean="0"/>
              <a:t>L’application du processus de la digestion anaérobie aux margines permet de transformer environ 80% des substances organiques en biogaz (65 à 70% de méthane). L'épuration anaérobique des margines permet de parvenir à l'autonomie énergétique, voire à un léger excédent. L’installation et la gestion de bioréacteurs anaérobies nécessite un investissement de base important.</a:t>
            </a:r>
          </a:p>
          <a:p>
            <a:endParaRPr lang="fr-FR" dirty="0"/>
          </a:p>
        </p:txBody>
      </p:sp>
      <p:graphicFrame>
        <p:nvGraphicFramePr>
          <p:cNvPr id="4" name="Tableau 3"/>
          <p:cNvGraphicFramePr>
            <a:graphicFrameLocks noGrp="1"/>
          </p:cNvGraphicFramePr>
          <p:nvPr/>
        </p:nvGraphicFramePr>
        <p:xfrm>
          <a:off x="571472" y="3214686"/>
          <a:ext cx="7786742" cy="2500330"/>
        </p:xfrm>
        <a:graphic>
          <a:graphicData uri="http://schemas.openxmlformats.org/drawingml/2006/table">
            <a:tbl>
              <a:tblPr/>
              <a:tblGrid>
                <a:gridCol w="7786742"/>
              </a:tblGrid>
              <a:tr h="2500330">
                <a:tc>
                  <a:txBody>
                    <a:bodyPr/>
                    <a:lstStyle/>
                    <a:p>
                      <a:pPr marL="457200" marR="540385" algn="just">
                        <a:lnSpc>
                          <a:spcPct val="115000"/>
                        </a:lnSpc>
                        <a:spcAft>
                          <a:spcPts val="0"/>
                        </a:spcAft>
                      </a:pPr>
                      <a:r>
                        <a:rPr lang="fr-FR" sz="1400" dirty="0">
                          <a:latin typeface="Calibri"/>
                          <a:ea typeface="Calibri"/>
                          <a:cs typeface="Times New Roman"/>
                        </a:rPr>
                        <a:t>1 m</a:t>
                      </a:r>
                      <a:r>
                        <a:rPr lang="fr-FR" sz="1400" baseline="30000" dirty="0">
                          <a:latin typeface="Calibri"/>
                          <a:ea typeface="Calibri"/>
                          <a:cs typeface="Times New Roman"/>
                        </a:rPr>
                        <a:t>3</a:t>
                      </a:r>
                      <a:r>
                        <a:rPr lang="fr-FR" sz="1400" dirty="0">
                          <a:latin typeface="Calibri"/>
                          <a:ea typeface="Calibri"/>
                          <a:cs typeface="Times New Roman"/>
                        </a:rPr>
                        <a:t> de margine à 70 kg de Demande Chimique en Oxygène (DCO) produit quelque 24,5 m</a:t>
                      </a:r>
                      <a:r>
                        <a:rPr lang="fr-FR" sz="1400" baseline="30000" dirty="0">
                          <a:latin typeface="Calibri"/>
                          <a:ea typeface="Calibri"/>
                          <a:cs typeface="Times New Roman"/>
                        </a:rPr>
                        <a:t>3</a:t>
                      </a:r>
                      <a:r>
                        <a:rPr lang="fr-FR" sz="1400" dirty="0">
                          <a:latin typeface="Calibri"/>
                          <a:ea typeface="Calibri"/>
                          <a:cs typeface="Times New Roman"/>
                        </a:rPr>
                        <a:t> de méthane. L'énergie du méthane peut être utilisée sous la forme thermique ou convertie en énergie électrique.</a:t>
                      </a:r>
                    </a:p>
                    <a:p>
                      <a:pPr marL="457200" marR="540385" algn="just">
                        <a:lnSpc>
                          <a:spcPct val="115000"/>
                        </a:lnSpc>
                        <a:spcAft>
                          <a:spcPts val="0"/>
                        </a:spcAft>
                      </a:pPr>
                      <a:r>
                        <a:rPr lang="fr-FR" sz="1400" dirty="0">
                          <a:latin typeface="Calibri"/>
                          <a:ea typeface="Calibri"/>
                          <a:cs typeface="Times New Roman"/>
                        </a:rPr>
                        <a:t>Pou une huilerie équipée avec un système de trituration «continu», dont la capacité de broyage est de 35 tonnes/jour, la production de margines est de l'ordre de 50 mètres cubes/jour. Ce qui correspond à une production de 1 368 m</a:t>
                      </a:r>
                      <a:r>
                        <a:rPr lang="fr-FR" sz="1400" baseline="30000" dirty="0">
                          <a:latin typeface="Calibri"/>
                          <a:ea typeface="Calibri"/>
                          <a:cs typeface="Times New Roman"/>
                        </a:rPr>
                        <a:t>3</a:t>
                      </a:r>
                      <a:r>
                        <a:rPr lang="fr-FR" sz="1400" dirty="0">
                          <a:latin typeface="Calibri"/>
                          <a:ea typeface="Calibri"/>
                          <a:cs typeface="Times New Roman"/>
                        </a:rPr>
                        <a:t> de biogaz/jour (soit 57 m</a:t>
                      </a:r>
                      <a:r>
                        <a:rPr lang="fr-FR" sz="1400" baseline="30000" dirty="0">
                          <a:latin typeface="Calibri"/>
                          <a:ea typeface="Calibri"/>
                          <a:cs typeface="Times New Roman"/>
                        </a:rPr>
                        <a:t>3</a:t>
                      </a:r>
                      <a:r>
                        <a:rPr lang="fr-FR" sz="1400" dirty="0">
                          <a:latin typeface="Calibri"/>
                          <a:ea typeface="Calibri"/>
                          <a:cs typeface="Times New Roman"/>
                        </a:rPr>
                        <a:t>/heure).Ce biogaz peut être utilisé pour la production d'énergie électrique, avec des moteurs à combustion interne, pour obtenir 1,5 KWh et 50 litres d'eau à une température de 80°C. Ceci représente une production de 85,5 KWh et 2 850 litres d'eau à 80°C par heure.</a:t>
                      </a:r>
                    </a:p>
                    <a:p>
                      <a:pPr marL="457200" marR="540385" algn="just">
                        <a:lnSpc>
                          <a:spcPct val="115000"/>
                        </a:lnSpc>
                        <a:spcAft>
                          <a:spcPts val="0"/>
                        </a:spcAft>
                      </a:pPr>
                      <a:r>
                        <a:rPr lang="fr-FR" sz="1400" dirty="0">
                          <a:latin typeface="Calibri"/>
                          <a:ea typeface="Calibri"/>
                          <a:cs typeface="Times New Roman"/>
                        </a:rPr>
                        <a:t>Source:</a:t>
                      </a:r>
                      <a:r>
                        <a:rPr lang="fr-FR" sz="1400" dirty="0">
                          <a:solidFill>
                            <a:srgbClr val="636363"/>
                          </a:solidFill>
                          <a:latin typeface="Arial"/>
                          <a:ea typeface="Calibri"/>
                          <a:cs typeface="Times New Roman"/>
                        </a:rPr>
                        <a:t> </a:t>
                      </a:r>
                      <a:r>
                        <a:rPr lang="fr-FR" sz="1400" b="1" i="1" dirty="0">
                          <a:solidFill>
                            <a:srgbClr val="636363"/>
                          </a:solidFill>
                          <a:latin typeface="Arial"/>
                          <a:ea typeface="Calibri"/>
                          <a:cs typeface="Times New Roman"/>
                        </a:rPr>
                        <a:t>Fiestas Ros de </a:t>
                      </a:r>
                      <a:r>
                        <a:rPr lang="fr-FR" sz="1400" b="1" i="1" dirty="0" err="1">
                          <a:solidFill>
                            <a:srgbClr val="636363"/>
                          </a:solidFill>
                          <a:latin typeface="Arial"/>
                          <a:ea typeface="Calibri"/>
                          <a:cs typeface="Times New Roman"/>
                        </a:rPr>
                        <a:t>Ursinos</a:t>
                      </a:r>
                      <a:r>
                        <a:rPr lang="fr-FR" sz="1400" b="1" i="1" dirty="0">
                          <a:solidFill>
                            <a:srgbClr val="636363"/>
                          </a:solidFill>
                          <a:latin typeface="Arial"/>
                          <a:ea typeface="Calibri"/>
                          <a:cs typeface="Times New Roman"/>
                        </a:rPr>
                        <a:t> et al., 1983</a:t>
                      </a:r>
                      <a:endParaRPr lang="fr-FR"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bl>
          </a:graphicData>
        </a:graphic>
      </p:graphicFrame>
      <p:sp>
        <p:nvSpPr>
          <p:cNvPr id="53249" name="Rectangle 1"/>
          <p:cNvSpPr>
            <a:spLocks noChangeArrowheads="1"/>
          </p:cNvSpPr>
          <p:nvPr/>
        </p:nvSpPr>
        <p:spPr bwMode="auto">
          <a:xfrm>
            <a:off x="357158" y="5929330"/>
            <a:ext cx="8072494" cy="707886"/>
          </a:xfrm>
          <a:prstGeom prst="rect">
            <a:avLst/>
          </a:prstGeom>
          <a:solidFill>
            <a:schemeClr val="accent6">
              <a:lumMod val="60000"/>
              <a:lumOff val="4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En se basant sur une production d'huile d'olives de 160 000 t/an, la quantité de margines générée est d'environ 470 000 m</a:t>
            </a:r>
            <a:r>
              <a:rPr kumimoji="0" lang="fr-FR" sz="2000" b="0"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3</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/an.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solidFill>
                  <a:srgbClr val="C00000"/>
                </a:solidFill>
              </a:rPr>
              <a:t>Noyaux d’olives</a:t>
            </a:r>
            <a:endParaRPr lang="fr-FR" sz="3200" b="1" dirty="0">
              <a:solidFill>
                <a:srgbClr val="C00000"/>
              </a:solidFill>
            </a:endParaRPr>
          </a:p>
        </p:txBody>
      </p:sp>
      <p:graphicFrame>
        <p:nvGraphicFramePr>
          <p:cNvPr id="4" name="Espace réservé du contenu 3"/>
          <p:cNvGraphicFramePr>
            <a:graphicFrameLocks noGrp="1"/>
          </p:cNvGraphicFramePr>
          <p:nvPr>
            <p:ph idx="1"/>
          </p:nvPr>
        </p:nvGraphicFramePr>
        <p:xfrm>
          <a:off x="1000100" y="2071678"/>
          <a:ext cx="6858048" cy="3154680"/>
        </p:xfrm>
        <a:graphic>
          <a:graphicData uri="http://schemas.openxmlformats.org/drawingml/2006/table">
            <a:tbl>
              <a:tblPr/>
              <a:tblGrid>
                <a:gridCol w="6858048"/>
              </a:tblGrid>
              <a:tr h="0">
                <a:tc>
                  <a:txBody>
                    <a:bodyPr/>
                    <a:lstStyle/>
                    <a:p>
                      <a:pPr algn="just">
                        <a:lnSpc>
                          <a:spcPct val="115000"/>
                        </a:lnSpc>
                        <a:spcBef>
                          <a:spcPts val="500"/>
                        </a:spcBef>
                        <a:spcAft>
                          <a:spcPts val="500"/>
                        </a:spcAft>
                      </a:pPr>
                      <a:r>
                        <a:rPr lang="fr-FR" sz="1800" dirty="0">
                          <a:latin typeface="Times New Roman"/>
                          <a:ea typeface="Calibri"/>
                          <a:cs typeface="Times New Roman"/>
                        </a:rPr>
                        <a:t>Veolia Environnement et Renault ont identifié ensemble un système de production d'énergie thermique Zéro CO2. Des chaudières biomasse fourniront l'eau surchauffée (à haute pression) nécessaire, entre autres, aux étuves du </a:t>
                      </a:r>
                      <a:r>
                        <a:rPr lang="fr-FR" sz="1800" dirty="0" err="1">
                          <a:latin typeface="Times New Roman"/>
                          <a:ea typeface="Calibri"/>
                          <a:cs typeface="Times New Roman"/>
                        </a:rPr>
                        <a:t>process</a:t>
                      </a:r>
                      <a:r>
                        <a:rPr lang="fr-FR" sz="1800" dirty="0">
                          <a:latin typeface="Times New Roman"/>
                          <a:ea typeface="Calibri"/>
                          <a:cs typeface="Times New Roman"/>
                        </a:rPr>
                        <a:t> en peinture, ainsi que l'eau chaude alimentant le chauffage des autres </a:t>
                      </a:r>
                      <a:r>
                        <a:rPr lang="fr-FR" sz="1800" dirty="0" err="1">
                          <a:latin typeface="Times New Roman"/>
                          <a:ea typeface="Calibri"/>
                          <a:cs typeface="Times New Roman"/>
                        </a:rPr>
                        <a:t>process</a:t>
                      </a:r>
                      <a:r>
                        <a:rPr lang="fr-FR" sz="1800" dirty="0">
                          <a:latin typeface="Times New Roman"/>
                          <a:ea typeface="Calibri"/>
                          <a:cs typeface="Times New Roman"/>
                        </a:rPr>
                        <a:t> industriels et la ventilation de l'air des bâtiments du site. La chaufferie biomasse brûlera, pour partie, des noyaux d'olives d'origine locale. Le reste du combustible sera constitué dans un premier temps de bois d'eucalyptus importé par bateau d'Europe du Sud, puis d''ici 4 ans de bois d'eucalyptus en courte rotation cultivé au Maroc.</a:t>
                      </a:r>
                      <a:endParaRPr lang="fr-FR"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800" b="1" dirty="0" smtClean="0">
                <a:solidFill>
                  <a:srgbClr val="C00000"/>
                </a:solidFill>
              </a:rPr>
              <a:t>Sous produits des sucreries:</a:t>
            </a:r>
            <a:br>
              <a:rPr lang="fr-FR" sz="2800" b="1" dirty="0" smtClean="0">
                <a:solidFill>
                  <a:srgbClr val="C00000"/>
                </a:solidFill>
              </a:rPr>
            </a:br>
            <a:r>
              <a:rPr lang="fr-FR" sz="2800" u="sng" dirty="0" smtClean="0">
                <a:solidFill>
                  <a:srgbClr val="C00000"/>
                </a:solidFill>
              </a:rPr>
              <a:t> Bagasse:</a:t>
            </a:r>
            <a:r>
              <a:rPr lang="fr-FR" sz="2800" dirty="0" smtClean="0">
                <a:solidFill>
                  <a:srgbClr val="C00000"/>
                </a:solidFill>
              </a:rPr>
              <a:t/>
            </a:r>
            <a:br>
              <a:rPr lang="fr-FR" sz="2800" dirty="0" smtClean="0">
                <a:solidFill>
                  <a:srgbClr val="C00000"/>
                </a:solidFill>
              </a:rPr>
            </a:br>
            <a:endParaRPr lang="fr-FR" sz="2800" dirty="0">
              <a:solidFill>
                <a:srgbClr val="C00000"/>
              </a:solidFill>
            </a:endParaRPr>
          </a:p>
        </p:txBody>
      </p:sp>
      <p:sp>
        <p:nvSpPr>
          <p:cNvPr id="3" name="Espace réservé du contenu 2"/>
          <p:cNvSpPr>
            <a:spLocks noGrp="1"/>
          </p:cNvSpPr>
          <p:nvPr>
            <p:ph idx="1"/>
          </p:nvPr>
        </p:nvSpPr>
        <p:spPr>
          <a:xfrm>
            <a:off x="457200" y="1600201"/>
            <a:ext cx="8229600" cy="1971676"/>
          </a:xfrm>
        </p:spPr>
        <p:txBody>
          <a:bodyPr>
            <a:normAutofit fontScale="62500" lnSpcReduction="20000"/>
          </a:bodyPr>
          <a:lstStyle/>
          <a:p>
            <a:r>
              <a:rPr lang="fr-FR" dirty="0" smtClean="0"/>
              <a:t>On considère qu'une tonne de canne produit environ 300 kg de bagasse qui a une valeur calorifique de 7 900 kJ/kg ce qui est certes inférieur à celle du bois sec (16 000 kJ/kg) dont le rythme de production est cependant plus lent.</a:t>
            </a:r>
          </a:p>
          <a:p>
            <a:r>
              <a:rPr lang="fr-FR" dirty="0" smtClean="0"/>
              <a:t>Tenant compte de la production de la canne à sucre qui s'élève à 289 000 tonnes en 2014, on peut estimer la quantité de bagasse produite à 86 700 t/an soit l'équivalent de </a:t>
            </a:r>
            <a:r>
              <a:rPr lang="fr-FR" b="1" dirty="0" smtClean="0">
                <a:solidFill>
                  <a:srgbClr val="C00000"/>
                </a:solidFill>
              </a:rPr>
              <a:t>16 362 tep/an</a:t>
            </a:r>
            <a:r>
              <a:rPr lang="fr-FR" dirty="0" smtClean="0"/>
              <a:t>.</a:t>
            </a:r>
          </a:p>
          <a:p>
            <a:endParaRPr lang="fr-FR" dirty="0"/>
          </a:p>
        </p:txBody>
      </p:sp>
      <p:graphicFrame>
        <p:nvGraphicFramePr>
          <p:cNvPr id="4" name="Tableau 3"/>
          <p:cNvGraphicFramePr>
            <a:graphicFrameLocks noGrp="1"/>
          </p:cNvGraphicFramePr>
          <p:nvPr/>
        </p:nvGraphicFramePr>
        <p:xfrm>
          <a:off x="2786050" y="3571876"/>
          <a:ext cx="4036684" cy="1121664"/>
        </p:xfrm>
        <a:graphic>
          <a:graphicData uri="http://schemas.openxmlformats.org/drawingml/2006/table">
            <a:tbl>
              <a:tblPr/>
              <a:tblGrid>
                <a:gridCol w="4036684"/>
              </a:tblGrid>
              <a:tr h="0">
                <a:tc>
                  <a:txBody>
                    <a:bodyPr/>
                    <a:lstStyle/>
                    <a:p>
                      <a:pPr algn="ctr">
                        <a:lnSpc>
                          <a:spcPct val="115000"/>
                        </a:lnSpc>
                        <a:spcAft>
                          <a:spcPts val="0"/>
                        </a:spcAft>
                      </a:pPr>
                      <a:r>
                        <a:rPr lang="fr-FR" sz="1600" dirty="0">
                          <a:latin typeface="Calibri"/>
                          <a:ea typeface="Calibri"/>
                          <a:cs typeface="Times New Roman"/>
                        </a:rPr>
                        <a:t>Chaudière à bagasse SUNABEL (2008)</a:t>
                      </a:r>
                      <a:endParaRPr lang="fr-FR" sz="2400" dirty="0">
                        <a:latin typeface="Calibri"/>
                        <a:ea typeface="Calibri"/>
                        <a:cs typeface="Times New Roman"/>
                      </a:endParaRPr>
                    </a:p>
                    <a:p>
                      <a:pPr algn="ctr">
                        <a:lnSpc>
                          <a:spcPct val="115000"/>
                        </a:lnSpc>
                        <a:spcAft>
                          <a:spcPts val="0"/>
                        </a:spcAft>
                      </a:pPr>
                      <a:r>
                        <a:rPr lang="fr-FR" sz="1600" dirty="0">
                          <a:latin typeface="Calibri"/>
                          <a:ea typeface="Calibri"/>
                          <a:cs typeface="Times New Roman"/>
                        </a:rPr>
                        <a:t>Quantité de bagasse valorisée (2009): 26 000 T</a:t>
                      </a:r>
                      <a:endParaRPr lang="fr-FR" sz="2400" dirty="0">
                        <a:latin typeface="Calibri"/>
                        <a:ea typeface="Calibri"/>
                        <a:cs typeface="Times New Roman"/>
                      </a:endParaRPr>
                    </a:p>
                    <a:p>
                      <a:pPr algn="ctr">
                        <a:lnSpc>
                          <a:spcPct val="115000"/>
                        </a:lnSpc>
                        <a:spcAft>
                          <a:spcPts val="0"/>
                        </a:spcAft>
                      </a:pPr>
                      <a:r>
                        <a:rPr lang="fr-FR" sz="1600" dirty="0">
                          <a:latin typeface="Calibri"/>
                          <a:ea typeface="Calibri"/>
                          <a:cs typeface="Times New Roman"/>
                        </a:rPr>
                        <a:t>Quantité de vapeur produite: 54 000 T</a:t>
                      </a:r>
                      <a:endParaRPr lang="fr-FR" sz="2400" dirty="0">
                        <a:latin typeface="Calibri"/>
                        <a:ea typeface="Calibri"/>
                        <a:cs typeface="Times New Roman"/>
                      </a:endParaRPr>
                    </a:p>
                    <a:p>
                      <a:pPr algn="ctr">
                        <a:lnSpc>
                          <a:spcPct val="115000"/>
                        </a:lnSpc>
                        <a:spcAft>
                          <a:spcPts val="0"/>
                        </a:spcAft>
                      </a:pPr>
                      <a:r>
                        <a:rPr lang="fr-FR" sz="1600" dirty="0">
                          <a:latin typeface="Calibri"/>
                          <a:ea typeface="Calibri"/>
                          <a:cs typeface="Times New Roman"/>
                        </a:rPr>
                        <a:t>GES évitée: 15 000 T eCO2</a:t>
                      </a:r>
                      <a:endParaRPr lang="fr-FR"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bl>
          </a:graphicData>
        </a:graphic>
      </p:graphicFrame>
      <p:pic>
        <p:nvPicPr>
          <p:cNvPr id="52225" name="Image 5"/>
          <p:cNvPicPr>
            <a:picLocks noChangeAspect="1" noChangeArrowheads="1"/>
          </p:cNvPicPr>
          <p:nvPr/>
        </p:nvPicPr>
        <p:blipFill>
          <a:blip r:embed="rId2"/>
          <a:srcRect l="37045" t="23334" r="22932" b="8627"/>
          <a:stretch>
            <a:fillRect/>
          </a:stretch>
        </p:blipFill>
        <p:spPr bwMode="auto">
          <a:xfrm>
            <a:off x="3714744" y="4857760"/>
            <a:ext cx="1866900" cy="1781175"/>
          </a:xfrm>
          <a:prstGeom prst="rect">
            <a:avLst/>
          </a:prstGeom>
          <a:noFill/>
        </p:spPr>
      </p:pic>
      <p:pic>
        <p:nvPicPr>
          <p:cNvPr id="7" name="Image 2"/>
          <p:cNvPicPr>
            <a:picLocks noChangeAspect="1" noChangeArrowheads="1"/>
          </p:cNvPicPr>
          <p:nvPr/>
        </p:nvPicPr>
        <p:blipFill>
          <a:blip r:embed="rId3"/>
          <a:srcRect l="25359" t="25687" r="11246" b="19608"/>
          <a:stretch>
            <a:fillRect/>
          </a:stretch>
        </p:blipFill>
        <p:spPr bwMode="auto">
          <a:xfrm>
            <a:off x="142844" y="4857760"/>
            <a:ext cx="3429000" cy="1771650"/>
          </a:xfrm>
          <a:prstGeom prst="rect">
            <a:avLst/>
          </a:prstGeom>
          <a:noFill/>
        </p:spPr>
      </p:pic>
      <p:pic>
        <p:nvPicPr>
          <p:cNvPr id="8" name="Image 7"/>
          <p:cNvPicPr/>
          <p:nvPr/>
        </p:nvPicPr>
        <p:blipFill>
          <a:blip r:embed="rId4" cstate="print"/>
          <a:srcRect l="25358" t="23529" r="11466" b="20196"/>
          <a:stretch>
            <a:fillRect/>
          </a:stretch>
        </p:blipFill>
        <p:spPr bwMode="auto">
          <a:xfrm>
            <a:off x="5786446" y="4857760"/>
            <a:ext cx="3067046" cy="1751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solidFill>
                  <a:srgbClr val="C00000"/>
                </a:solidFill>
              </a:rPr>
              <a:t>Sous produits de l'industrie avicole</a:t>
            </a:r>
            <a:endParaRPr lang="fr-FR" sz="2400" b="1" dirty="0">
              <a:solidFill>
                <a:srgbClr val="C00000"/>
              </a:solidFill>
            </a:endParaRPr>
          </a:p>
        </p:txBody>
      </p:sp>
      <p:sp>
        <p:nvSpPr>
          <p:cNvPr id="3" name="Espace réservé du contenu 2"/>
          <p:cNvSpPr>
            <a:spLocks noGrp="1"/>
          </p:cNvSpPr>
          <p:nvPr>
            <p:ph idx="1"/>
          </p:nvPr>
        </p:nvSpPr>
        <p:spPr>
          <a:xfrm>
            <a:off x="457200" y="1600201"/>
            <a:ext cx="8229600" cy="3043246"/>
          </a:xfrm>
        </p:spPr>
        <p:txBody>
          <a:bodyPr>
            <a:normAutofit fontScale="70000" lnSpcReduction="20000"/>
          </a:bodyPr>
          <a:lstStyle/>
          <a:p>
            <a:r>
              <a:rPr lang="fr-FR" dirty="0" smtClean="0"/>
              <a:t>Les sous produits de l'industrie avicole sont très diverses et concernent les composants suivants:</a:t>
            </a:r>
          </a:p>
          <a:p>
            <a:pPr lvl="1"/>
            <a:r>
              <a:rPr lang="fr-FR" dirty="0" smtClean="0"/>
              <a:t>les déchets d’équarrissage (cadavres d’animaux)</a:t>
            </a:r>
          </a:p>
          <a:p>
            <a:pPr lvl="1"/>
            <a:r>
              <a:rPr lang="fr-FR" dirty="0" smtClean="0"/>
              <a:t>les déchets d’abattoir (viandes et abats)</a:t>
            </a:r>
          </a:p>
          <a:p>
            <a:pPr lvl="1"/>
            <a:r>
              <a:rPr lang="fr-FR" dirty="0" smtClean="0"/>
              <a:t>les déchets de boucherie et d’unité de transformation</a:t>
            </a:r>
          </a:p>
          <a:p>
            <a:pPr lvl="1"/>
            <a:r>
              <a:rPr lang="fr-FR" dirty="0" smtClean="0"/>
              <a:t>les plumes et duvets</a:t>
            </a:r>
          </a:p>
          <a:p>
            <a:pPr lvl="1"/>
            <a:r>
              <a:rPr lang="fr-FR" dirty="0" smtClean="0"/>
              <a:t>les déjections animales solides (fientes, fumiers, litières de volailles)</a:t>
            </a:r>
          </a:p>
          <a:p>
            <a:r>
              <a:rPr lang="fr-FR" dirty="0" smtClean="0"/>
              <a:t>La valorisation énergétique de ces sous produits ne se fait pas encore au Maroc. A travers le monde, plusieurs procédés de valorisation énergétique existent.</a:t>
            </a:r>
          </a:p>
          <a:p>
            <a:endParaRPr lang="fr-FR" dirty="0"/>
          </a:p>
        </p:txBody>
      </p:sp>
      <p:sp>
        <p:nvSpPr>
          <p:cNvPr id="4" name="ZoneTexte 3"/>
          <p:cNvSpPr txBox="1"/>
          <p:nvPr/>
        </p:nvSpPr>
        <p:spPr>
          <a:xfrm>
            <a:off x="714348" y="5000636"/>
            <a:ext cx="7572428" cy="923330"/>
          </a:xfrm>
          <a:prstGeom prst="rect">
            <a:avLst/>
          </a:prstGeom>
          <a:solidFill>
            <a:schemeClr val="accent6">
              <a:lumMod val="60000"/>
              <a:lumOff val="40000"/>
            </a:schemeClr>
          </a:solidFill>
        </p:spPr>
        <p:txBody>
          <a:bodyPr wrap="square" rtlCol="0">
            <a:spAutoFit/>
          </a:bodyPr>
          <a:lstStyle/>
          <a:p>
            <a:r>
              <a:rPr lang="fr-FR" dirty="0" smtClean="0"/>
              <a:t>L'aviculture marocaine assure une production de viande de volailles de 510 000 tonnes/an en 2010, les poulets de chair produisent à eux seules 2 kg de fientes par sujet. Par conséquence, le Maroc produit 586 500 tonnes de fientes</a:t>
            </a: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39784"/>
          </a:xfrm>
        </p:spPr>
        <p:txBody>
          <a:bodyPr>
            <a:normAutofit/>
          </a:bodyPr>
          <a:lstStyle/>
          <a:p>
            <a:pPr algn="l"/>
            <a:r>
              <a:rPr lang="fr-FR" sz="2400" b="1" dirty="0" smtClean="0">
                <a:solidFill>
                  <a:srgbClr val="C00000"/>
                </a:solidFill>
              </a:rPr>
              <a:t>Secteur IAA</a:t>
            </a:r>
            <a:endParaRPr lang="fr-FR" sz="2400" b="1" dirty="0">
              <a:solidFill>
                <a:srgbClr val="C00000"/>
              </a:solidFill>
            </a:endParaRPr>
          </a:p>
        </p:txBody>
      </p:sp>
      <p:pic>
        <p:nvPicPr>
          <p:cNvPr id="7" name="Picture 8" descr="http://image.shutterstock.com/display_pic_with_logo/82808/82808,1289135734,2/stock-vector-temperature-or-climate-control-icons-heating-and-cooling-64548340.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1848" b="58842"/>
          <a:stretch>
            <a:fillRect/>
          </a:stretch>
        </p:blipFill>
        <p:spPr bwMode="auto">
          <a:xfrm>
            <a:off x="3452818" y="5857892"/>
            <a:ext cx="1905000" cy="774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Image 42" descr="ist2_10510589-bluesico-set-13-environment.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l="29202" t="9122" r="50276" b="79886"/>
          <a:stretch>
            <a:fillRect/>
          </a:stretch>
        </p:blipFill>
        <p:spPr bwMode="auto">
          <a:xfrm>
            <a:off x="3571868" y="5143512"/>
            <a:ext cx="1143000" cy="612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0"/>
          <p:cNvSpPr/>
          <p:nvPr/>
        </p:nvSpPr>
        <p:spPr bwMode="auto">
          <a:xfrm>
            <a:off x="0" y="1285860"/>
            <a:ext cx="3786182" cy="2214578"/>
          </a:xfrm>
          <a:prstGeom prst="flowChartAlternateProcess">
            <a:avLst/>
          </a:prstGeom>
          <a:solidFill>
            <a:srgbClr val="006FB4"/>
          </a:solidFill>
          <a:scene3d>
            <a:camera prst="orthographicFront"/>
            <a:lightRig rig="threePt" dir="t"/>
          </a:scene3d>
          <a:sp3d>
            <a:bevelT w="152400" h="50800" prst="softRound"/>
          </a:sp3d>
        </p:spPr>
        <p:style>
          <a:lnRef idx="0">
            <a:scrgbClr r="0" g="0" b="0"/>
          </a:lnRef>
          <a:fillRef idx="0">
            <a:scrgbClr r="0" g="0" b="0"/>
          </a:fillRef>
          <a:effectRef idx="0">
            <a:scrgbClr r="0" g="0" b="0"/>
          </a:effectRef>
          <a:fontRef idx="minor">
            <a:schemeClr val="lt1"/>
          </a:fontRef>
        </p:style>
        <p:txBody>
          <a:bodyPr lIns="209550" tIns="0" rIns="209550" bIns="0" spcCol="1270" anchor="ctr"/>
          <a:lstStyle/>
          <a:p>
            <a:pPr>
              <a:buNone/>
            </a:pPr>
            <a:r>
              <a:rPr lang="fr-FR" b="1" dirty="0" smtClean="0">
                <a:solidFill>
                  <a:srgbClr val="C00000"/>
                </a:solidFill>
              </a:rPr>
              <a:t>2093</a:t>
            </a:r>
            <a:r>
              <a:rPr lang="fr-FR" b="1" dirty="0" smtClean="0"/>
              <a:t> entreprises (27%)</a:t>
            </a:r>
          </a:p>
          <a:p>
            <a:pPr>
              <a:buNone/>
            </a:pPr>
            <a:r>
              <a:rPr lang="fr-FR" b="1" dirty="0" smtClean="0">
                <a:solidFill>
                  <a:srgbClr val="C00000"/>
                </a:solidFill>
              </a:rPr>
              <a:t>140 975 </a:t>
            </a:r>
            <a:r>
              <a:rPr lang="fr-FR" b="1" dirty="0" smtClean="0"/>
              <a:t>emplois (20% à Casablanca et 10% à Agadir)</a:t>
            </a:r>
          </a:p>
          <a:p>
            <a:pPr>
              <a:buNone/>
            </a:pPr>
            <a:r>
              <a:rPr lang="fr-FR" b="1" dirty="0" smtClean="0">
                <a:solidFill>
                  <a:srgbClr val="C00000"/>
                </a:solidFill>
              </a:rPr>
              <a:t>30% </a:t>
            </a:r>
            <a:r>
              <a:rPr lang="fr-FR" b="1" dirty="0" smtClean="0"/>
              <a:t>de la production Industrielle</a:t>
            </a:r>
          </a:p>
          <a:p>
            <a:pPr>
              <a:buNone/>
            </a:pPr>
            <a:r>
              <a:rPr lang="fr-FR" b="1" dirty="0" smtClean="0">
                <a:solidFill>
                  <a:srgbClr val="C00000"/>
                </a:solidFill>
              </a:rPr>
              <a:t>95%</a:t>
            </a:r>
            <a:r>
              <a:rPr lang="fr-FR" b="1" dirty="0" smtClean="0"/>
              <a:t> de moins de 200 salariés</a:t>
            </a:r>
          </a:p>
          <a:p>
            <a:pPr>
              <a:buNone/>
            </a:pPr>
            <a:r>
              <a:rPr lang="fr-FR" b="1" dirty="0" smtClean="0">
                <a:solidFill>
                  <a:srgbClr val="C00000"/>
                </a:solidFill>
              </a:rPr>
              <a:t>PMI</a:t>
            </a:r>
            <a:r>
              <a:rPr lang="fr-FR" b="1" dirty="0" smtClean="0"/>
              <a:t>: 45% de la production</a:t>
            </a:r>
          </a:p>
        </p:txBody>
      </p:sp>
      <p:sp>
        <p:nvSpPr>
          <p:cNvPr id="12" name="Rectangle 32"/>
          <p:cNvSpPr/>
          <p:nvPr/>
        </p:nvSpPr>
        <p:spPr bwMode="auto">
          <a:xfrm>
            <a:off x="0" y="4357694"/>
            <a:ext cx="3571900" cy="2286016"/>
          </a:xfrm>
          <a:prstGeom prst="flowChartAlternateProcess">
            <a:avLst/>
          </a:prstGeom>
          <a:solidFill>
            <a:srgbClr val="00B050"/>
          </a:solidFill>
          <a:scene3d>
            <a:camera prst="orthographicFront"/>
            <a:lightRig rig="threePt" dir="t"/>
          </a:scene3d>
          <a:sp3d>
            <a:bevelT w="152400" h="50800" prst="softRound"/>
          </a:sp3d>
        </p:spPr>
        <p:style>
          <a:lnRef idx="0">
            <a:scrgbClr r="0" g="0" b="0"/>
          </a:lnRef>
          <a:fillRef idx="0">
            <a:scrgbClr r="0" g="0" b="0"/>
          </a:fillRef>
          <a:effectRef idx="0">
            <a:scrgbClr r="0" g="0" b="0"/>
          </a:effectRef>
          <a:fontRef idx="minor">
            <a:schemeClr val="lt1"/>
          </a:fontRef>
        </p:style>
        <p:txBody>
          <a:bodyPr lIns="209550" tIns="0" rIns="209550" bIns="0" spcCol="1270" anchor="ctr"/>
          <a:lstStyle/>
          <a:p>
            <a:pPr marL="342900" lvl="0" indent="-342900" algn="ctr">
              <a:spcBef>
                <a:spcPct val="20000"/>
              </a:spcBef>
              <a:defRPr/>
            </a:pPr>
            <a:r>
              <a:rPr lang="fr-FR" sz="2000" b="1" dirty="0" smtClean="0">
                <a:solidFill>
                  <a:srgbClr val="C00000"/>
                </a:solidFill>
              </a:rPr>
              <a:t>130 499 tep (16.5 %)</a:t>
            </a:r>
          </a:p>
          <a:p>
            <a:pPr marL="342900" lvl="0" indent="-342900" algn="ctr">
              <a:spcBef>
                <a:spcPct val="20000"/>
              </a:spcBef>
              <a:defRPr/>
            </a:pPr>
            <a:endParaRPr lang="fr-FR" sz="2000" b="1" dirty="0" smtClean="0">
              <a:solidFill>
                <a:schemeClr val="tx1"/>
              </a:solidFill>
            </a:endParaRPr>
          </a:p>
          <a:p>
            <a:pPr marL="342900" lvl="0" indent="-342900">
              <a:spcBef>
                <a:spcPct val="20000"/>
              </a:spcBef>
              <a:defRPr/>
            </a:pPr>
            <a:r>
              <a:rPr lang="fr-FR" sz="2000" b="1" dirty="0" smtClean="0"/>
              <a:t>130 479 tep </a:t>
            </a:r>
            <a:r>
              <a:rPr lang="fr-FR" sz="2000" b="1" dirty="0" err="1" smtClean="0"/>
              <a:t>élect</a:t>
            </a:r>
            <a:r>
              <a:rPr lang="fr-FR" sz="2000" b="1" dirty="0" smtClean="0"/>
              <a:t>. (34.5 %)</a:t>
            </a:r>
          </a:p>
          <a:p>
            <a:pPr marL="342900" lvl="0" indent="-342900">
              <a:spcBef>
                <a:spcPct val="20000"/>
              </a:spcBef>
              <a:buFont typeface="Arial" pitchFamily="34" charset="0"/>
              <a:buChar char="•"/>
              <a:defRPr/>
            </a:pPr>
            <a:endParaRPr lang="fr-FR" sz="2000" b="1" dirty="0" smtClean="0"/>
          </a:p>
          <a:p>
            <a:pPr marL="342900" lvl="0" indent="-342900">
              <a:spcBef>
                <a:spcPct val="20000"/>
              </a:spcBef>
              <a:defRPr/>
            </a:pPr>
            <a:r>
              <a:rPr lang="fr-FR" sz="2000" b="1" dirty="0" smtClean="0">
                <a:solidFill>
                  <a:schemeClr val="bg1"/>
                </a:solidFill>
              </a:rPr>
              <a:t>247 683 tep </a:t>
            </a:r>
            <a:r>
              <a:rPr lang="fr-FR" sz="2000" b="1" dirty="0" err="1" smtClean="0">
                <a:solidFill>
                  <a:schemeClr val="bg1"/>
                </a:solidFill>
              </a:rPr>
              <a:t>therm</a:t>
            </a:r>
            <a:r>
              <a:rPr lang="fr-FR" sz="2000" b="1" dirty="0" smtClean="0">
                <a:solidFill>
                  <a:schemeClr val="bg1"/>
                </a:solidFill>
              </a:rPr>
              <a:t>. (65.5 %)</a:t>
            </a:r>
          </a:p>
        </p:txBody>
      </p:sp>
      <p:pic>
        <p:nvPicPr>
          <p:cNvPr id="1026" name="Picture 2"/>
          <p:cNvPicPr>
            <a:picLocks noChangeAspect="1" noChangeArrowheads="1"/>
          </p:cNvPicPr>
          <p:nvPr/>
        </p:nvPicPr>
        <p:blipFill>
          <a:blip r:embed="rId4"/>
          <a:srcRect/>
          <a:stretch>
            <a:fillRect/>
          </a:stretch>
        </p:blipFill>
        <p:spPr bwMode="auto">
          <a:xfrm>
            <a:off x="4000496" y="642918"/>
            <a:ext cx="4572032" cy="3019242"/>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4357686" y="3643314"/>
            <a:ext cx="4584700" cy="2755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b="1" dirty="0" smtClean="0">
                <a:solidFill>
                  <a:srgbClr val="C00000"/>
                </a:solidFill>
              </a:rPr>
              <a:t>Sous produits de l'industrie de pêche</a:t>
            </a:r>
            <a:endParaRPr lang="fr-FR" sz="2800" b="1" dirty="0">
              <a:solidFill>
                <a:srgbClr val="C00000"/>
              </a:solidFill>
            </a:endParaRPr>
          </a:p>
        </p:txBody>
      </p:sp>
      <p:sp>
        <p:nvSpPr>
          <p:cNvPr id="3" name="Espace réservé du contenu 2"/>
          <p:cNvSpPr>
            <a:spLocks noGrp="1"/>
          </p:cNvSpPr>
          <p:nvPr>
            <p:ph idx="1"/>
          </p:nvPr>
        </p:nvSpPr>
        <p:spPr/>
        <p:txBody>
          <a:bodyPr/>
          <a:lstStyle/>
          <a:p>
            <a:r>
              <a:rPr lang="fr-FR" dirty="0" smtClean="0"/>
              <a:t>Les déchets organiques du secteur (conserve et salaison) évalués à 40% seraient de plus de 64 000 tonnes/an.</a:t>
            </a:r>
          </a:p>
          <a:p>
            <a:endParaRPr lang="fr-FR"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b="1" dirty="0" smtClean="0">
                <a:solidFill>
                  <a:srgbClr val="C00000"/>
                </a:solidFill>
              </a:rPr>
              <a:t>Les effluents industriels </a:t>
            </a:r>
            <a:br>
              <a:rPr lang="fr-FR" sz="2800" b="1" dirty="0" smtClean="0">
                <a:solidFill>
                  <a:srgbClr val="C00000"/>
                </a:solidFill>
              </a:rPr>
            </a:br>
            <a:endParaRPr lang="fr-FR" sz="2800" dirty="0">
              <a:solidFill>
                <a:srgbClr val="C00000"/>
              </a:solidFill>
            </a:endParaRPr>
          </a:p>
        </p:txBody>
      </p:sp>
      <p:sp>
        <p:nvSpPr>
          <p:cNvPr id="3" name="Espace réservé du contenu 2"/>
          <p:cNvSpPr>
            <a:spLocks noGrp="1"/>
          </p:cNvSpPr>
          <p:nvPr>
            <p:ph idx="1"/>
          </p:nvPr>
        </p:nvSpPr>
        <p:spPr>
          <a:xfrm>
            <a:off x="457200" y="1600201"/>
            <a:ext cx="8229600" cy="2400304"/>
          </a:xfrm>
        </p:spPr>
        <p:txBody>
          <a:bodyPr>
            <a:normAutofit fontScale="62500" lnSpcReduction="20000"/>
          </a:bodyPr>
          <a:lstStyle/>
          <a:p>
            <a:r>
              <a:rPr lang="fr-FR" dirty="0" smtClean="0"/>
              <a:t>Il s’agit essentiellement de déchets issus des industries agro-alimentaires (il existe toutefois des digesteurs de déchets de papeteries et de quelques autres filières industrielles non alimentaires). L’unité de méthanisation est, en général, installée sur le site industriel de façon à ce que l’énergie produite puisse être réinjectée dans le processus de fabrication industriel (alimentation des machines électriques, chauffage des locaux, etc.). La valorisation des effluents industriels par méthanisation n’est pas une voie actuellement en forte expansion au Maroc.</a:t>
            </a:r>
          </a:p>
          <a:p>
            <a:endParaRPr lang="fr-F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fontScale="90000"/>
          </a:bodyPr>
          <a:lstStyle/>
          <a:p>
            <a:r>
              <a:rPr lang="fr-FR" b="1" dirty="0" smtClean="0"/>
              <a:t>Le marché existant des technologies ER/EE dans le domaine IAA</a:t>
            </a:r>
            <a:br>
              <a:rPr lang="fr-FR" b="1" dirty="0" smtClean="0"/>
            </a:br>
            <a:endParaRPr lang="fr-FR" dirty="0"/>
          </a:p>
        </p:txBody>
      </p:sp>
      <p:sp>
        <p:nvSpPr>
          <p:cNvPr id="5" name="Sous-titre 4"/>
          <p:cNvSpPr>
            <a:spLocks noGrp="1"/>
          </p:cNvSpPr>
          <p:nvPr>
            <p:ph type="subTitle" idx="1"/>
          </p:nvPr>
        </p:nvSpPr>
        <p:spPr/>
        <p:txBody>
          <a:bodyPr/>
          <a:lstStyle/>
          <a:p>
            <a:endParaRPr lang="fr-F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800" b="1" dirty="0" smtClean="0">
                <a:solidFill>
                  <a:srgbClr val="C00000"/>
                </a:solidFill>
              </a:rPr>
              <a:t>Efficacité énergétique</a:t>
            </a:r>
            <a:br>
              <a:rPr lang="fr-FR" sz="2800" b="1" dirty="0" smtClean="0">
                <a:solidFill>
                  <a:srgbClr val="C00000"/>
                </a:solidFill>
              </a:rPr>
            </a:br>
            <a:endParaRPr lang="fr-FR" sz="2800" dirty="0">
              <a:solidFill>
                <a:srgbClr val="C00000"/>
              </a:solidFill>
            </a:endParaRPr>
          </a:p>
        </p:txBody>
      </p:sp>
      <p:sp>
        <p:nvSpPr>
          <p:cNvPr id="3" name="Espace réservé du contenu 2"/>
          <p:cNvSpPr>
            <a:spLocks noGrp="1"/>
          </p:cNvSpPr>
          <p:nvPr>
            <p:ph idx="1"/>
          </p:nvPr>
        </p:nvSpPr>
        <p:spPr/>
        <p:txBody>
          <a:bodyPr>
            <a:normAutofit fontScale="62500" lnSpcReduction="20000"/>
          </a:bodyPr>
          <a:lstStyle/>
          <a:p>
            <a:r>
              <a:rPr lang="fr-FR" dirty="0" smtClean="0"/>
              <a:t>Très peu de retour d'expériences existe au Maroc. A part quelque uns, Les audits énergétiques réalisés par différents organismes n'ont pas été suivi par un monitoring.</a:t>
            </a:r>
          </a:p>
          <a:p>
            <a:r>
              <a:rPr lang="fr-FR" dirty="0" smtClean="0"/>
              <a:t>Le marché le plus prometteur concerne, les systèmes de gestion d'énergie. Ceci concerne essentiellement les entreprises grandes consommatrices d'énergie: A notre connaissance seule une industrie IAA: COPAG de Taroudant a installé un système de gestion d'énergie. </a:t>
            </a:r>
          </a:p>
          <a:p>
            <a:r>
              <a:rPr lang="fr-FR" dirty="0" smtClean="0"/>
              <a:t>Sur le marché, 4 fournisseurs de système de gestion d'énergie sont opérationnels. Il s'agit de GEMTECH, ELEXPERT, SCHNEIDER et SOLUGY. D'autres fournisseurs étrangers sont intéressés par ce marché et sont entrain de prospecter ce dernier.</a:t>
            </a:r>
          </a:p>
          <a:p>
            <a:r>
              <a:rPr lang="fr-FR" dirty="0" smtClean="0"/>
              <a:t>Le marché de l'isolation thermique des surfaces chaudes ainsi que celui des batteries de compensation est aussi en plein essor.</a:t>
            </a:r>
          </a:p>
          <a:p>
            <a:r>
              <a:rPr lang="fr-FR" dirty="0" smtClean="0"/>
              <a:t>Pour le reste (autres actions d'efficacité énergétique), le marché est anarchique et demande une réglementation et une formation de la part des pouvoirs publics.</a:t>
            </a:r>
          </a:p>
          <a:p>
            <a:endParaRPr lang="fr-FR"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b="1" dirty="0" smtClean="0">
                <a:solidFill>
                  <a:srgbClr val="C00000"/>
                </a:solidFill>
              </a:rPr>
              <a:t>Énergies renouvelables</a:t>
            </a:r>
            <a:endParaRPr lang="fr-FR" sz="2800" b="1" dirty="0">
              <a:solidFill>
                <a:srgbClr val="C00000"/>
              </a:solidFill>
            </a:endParaRPr>
          </a:p>
        </p:txBody>
      </p:sp>
      <p:sp>
        <p:nvSpPr>
          <p:cNvPr id="3" name="Espace réservé du contenu 2"/>
          <p:cNvSpPr>
            <a:spLocks noGrp="1"/>
          </p:cNvSpPr>
          <p:nvPr>
            <p:ph idx="1"/>
          </p:nvPr>
        </p:nvSpPr>
        <p:spPr/>
        <p:txBody>
          <a:bodyPr>
            <a:normAutofit/>
          </a:bodyPr>
          <a:lstStyle/>
          <a:p>
            <a:r>
              <a:rPr lang="fr-FR" sz="2000" dirty="0" smtClean="0"/>
              <a:t>Le marché des énergies renouvelables dans l'IAA est encore embryonnaire. Très peu d'actions ont été réalisées à ce jour</a:t>
            </a:r>
            <a:endParaRPr lang="fr-FR" sz="2000" dirty="0"/>
          </a:p>
        </p:txBody>
      </p:sp>
      <p:pic>
        <p:nvPicPr>
          <p:cNvPr id="4" name="Image 3" descr="http://www.alto-solution.com/sites/default/files/styles/gallerymax/public/alto_energy_images/gallery/copag-1.jpg?itok=2hTBZSV5"/>
          <p:cNvPicPr/>
          <p:nvPr/>
        </p:nvPicPr>
        <p:blipFill>
          <a:blip r:embed="rId2"/>
          <a:srcRect/>
          <a:stretch>
            <a:fillRect/>
          </a:stretch>
        </p:blipFill>
        <p:spPr bwMode="auto">
          <a:xfrm>
            <a:off x="214282" y="2357430"/>
            <a:ext cx="3987800" cy="2660369"/>
          </a:xfrm>
          <a:prstGeom prst="rect">
            <a:avLst/>
          </a:prstGeom>
          <a:noFill/>
          <a:ln w="9525">
            <a:noFill/>
            <a:miter lim="800000"/>
            <a:headEnd/>
            <a:tailEnd/>
          </a:ln>
        </p:spPr>
      </p:pic>
      <p:sp>
        <p:nvSpPr>
          <p:cNvPr id="5" name="ZoneTexte 4"/>
          <p:cNvSpPr txBox="1"/>
          <p:nvPr/>
        </p:nvSpPr>
        <p:spPr>
          <a:xfrm>
            <a:off x="214282" y="5143512"/>
            <a:ext cx="4000528" cy="1477328"/>
          </a:xfrm>
          <a:prstGeom prst="rect">
            <a:avLst/>
          </a:prstGeom>
          <a:noFill/>
        </p:spPr>
        <p:txBody>
          <a:bodyPr wrap="square" rtlCol="0">
            <a:spAutoFit/>
          </a:bodyPr>
          <a:lstStyle/>
          <a:p>
            <a:r>
              <a:rPr lang="fr-FR" dirty="0" smtClean="0"/>
              <a:t>Installation PV de </a:t>
            </a:r>
            <a:r>
              <a:rPr lang="fr-FR" b="1" dirty="0" smtClean="0"/>
              <a:t>25 </a:t>
            </a:r>
            <a:r>
              <a:rPr lang="fr-FR" b="1" dirty="0" err="1" smtClean="0"/>
              <a:t>kWc</a:t>
            </a:r>
            <a:r>
              <a:rPr lang="fr-FR" dirty="0" smtClean="0"/>
              <a:t> installée par SOLAR23, fournisseur allemand de systèmes photovoltaïques clés en main, au siège de la coopérative agricole COPAG, 2015</a:t>
            </a:r>
            <a:endParaRPr lang="fr-FR" dirty="0"/>
          </a:p>
        </p:txBody>
      </p:sp>
      <p:pic>
        <p:nvPicPr>
          <p:cNvPr id="6" name="Image 5"/>
          <p:cNvPicPr/>
          <p:nvPr/>
        </p:nvPicPr>
        <p:blipFill>
          <a:blip r:embed="rId3"/>
          <a:srcRect/>
          <a:stretch>
            <a:fillRect/>
          </a:stretch>
        </p:blipFill>
        <p:spPr bwMode="auto">
          <a:xfrm>
            <a:off x="4643438" y="2357430"/>
            <a:ext cx="3714776" cy="2643206"/>
          </a:xfrm>
          <a:prstGeom prst="rect">
            <a:avLst/>
          </a:prstGeom>
          <a:noFill/>
          <a:ln w="9525">
            <a:noFill/>
            <a:miter lim="800000"/>
            <a:headEnd/>
            <a:tailEnd/>
          </a:ln>
        </p:spPr>
      </p:pic>
      <p:sp>
        <p:nvSpPr>
          <p:cNvPr id="7" name="ZoneTexte 6"/>
          <p:cNvSpPr txBox="1"/>
          <p:nvPr/>
        </p:nvSpPr>
        <p:spPr>
          <a:xfrm>
            <a:off x="4714876" y="5214950"/>
            <a:ext cx="3714776" cy="1477328"/>
          </a:xfrm>
          <a:prstGeom prst="rect">
            <a:avLst/>
          </a:prstGeom>
          <a:noFill/>
        </p:spPr>
        <p:txBody>
          <a:bodyPr wrap="square" rtlCol="0">
            <a:spAutoFit/>
          </a:bodyPr>
          <a:lstStyle/>
          <a:p>
            <a:r>
              <a:rPr lang="fr-FR" dirty="0" smtClean="0"/>
              <a:t>Climatisation solaire pour le refroidissement du Lait: unité en cours de réhabilitation, 2009. 18 capteurs à concentration avec une surface de 73 m</a:t>
            </a:r>
            <a:r>
              <a:rPr lang="fr-FR" baseline="30000" dirty="0" smtClean="0"/>
              <a:t>2</a:t>
            </a:r>
            <a:r>
              <a:rPr lang="fr-FR" dirty="0" smtClean="0"/>
              <a:t>. Le Bon Lait.</a:t>
            </a:r>
            <a:endParaRPr lang="fr-FR"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smtClean="0"/>
              <a:t>Capteurs solaires pour l’ECS: Une dizaine d’entreprises.</a:t>
            </a:r>
            <a:endParaRPr lang="fr-FR" dirty="0"/>
          </a:p>
        </p:txBody>
      </p:sp>
      <p:pic>
        <p:nvPicPr>
          <p:cNvPr id="4" name="Image 3" descr="E:\disque dur\récupération mars 2011\Documents\Desktop\recupération sept 2010\MEDTEST DONNEES\photos\photos BOA\DSC05824.JPG"/>
          <p:cNvPicPr/>
          <p:nvPr/>
        </p:nvPicPr>
        <p:blipFill>
          <a:blip r:embed="rId2" cstate="print"/>
          <a:srcRect/>
          <a:stretch>
            <a:fillRect/>
          </a:stretch>
        </p:blipFill>
        <p:spPr bwMode="auto">
          <a:xfrm>
            <a:off x="2143108" y="3071810"/>
            <a:ext cx="4286280" cy="27146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457200" y="1600201"/>
            <a:ext cx="8229600" cy="3114684"/>
          </a:xfrm>
        </p:spPr>
        <p:txBody>
          <a:bodyPr>
            <a:normAutofit fontScale="77500" lnSpcReduction="20000"/>
          </a:bodyPr>
          <a:lstStyle/>
          <a:p>
            <a:r>
              <a:rPr lang="fr-FR" dirty="0" smtClean="0"/>
              <a:t>Les applications du solaire photovoltaïques dans l'IAA sont très nombreuses pour la production d'électricité et on pense que dans une première phase cela ne concernera que les grandes entreprises.</a:t>
            </a:r>
          </a:p>
          <a:p>
            <a:r>
              <a:rPr lang="fr-FR" dirty="0" smtClean="0"/>
              <a:t>Par contre, le solaire thermique présente beaucoup d'opportunités et peut toucher toutes les catégories d'entreprises. Parmi, les applications potentielles qu'on peut retenir, on peut citer le chauffage solaire dans les </a:t>
            </a:r>
            <a:r>
              <a:rPr lang="fr-FR" dirty="0" err="1" smtClean="0"/>
              <a:t>process</a:t>
            </a:r>
            <a:r>
              <a:rPr lang="fr-FR" dirty="0" smtClean="0"/>
              <a:t> ci-après (voir tableau).</a:t>
            </a:r>
          </a:p>
          <a:p>
            <a:endParaRPr lang="fr-FR" dirty="0"/>
          </a:p>
        </p:txBody>
      </p:sp>
      <p:pic>
        <p:nvPicPr>
          <p:cNvPr id="4" name="Image 3"/>
          <p:cNvPicPr/>
          <p:nvPr/>
        </p:nvPicPr>
        <p:blipFill>
          <a:blip r:embed="rId2"/>
          <a:srcRect/>
          <a:stretch>
            <a:fillRect/>
          </a:stretch>
        </p:blipFill>
        <p:spPr bwMode="auto">
          <a:xfrm>
            <a:off x="1571604" y="4714884"/>
            <a:ext cx="5760720" cy="1502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solidFill>
                  <a:srgbClr val="C00000"/>
                </a:solidFill>
              </a:rPr>
              <a:t>Système CSP</a:t>
            </a:r>
            <a:endParaRPr lang="fr-FR" sz="3200" b="1" dirty="0">
              <a:solidFill>
                <a:srgbClr val="C00000"/>
              </a:solidFill>
            </a:endParaRPr>
          </a:p>
        </p:txBody>
      </p:sp>
      <p:sp>
        <p:nvSpPr>
          <p:cNvPr id="3" name="Espace réservé du contenu 2"/>
          <p:cNvSpPr>
            <a:spLocks noGrp="1"/>
          </p:cNvSpPr>
          <p:nvPr>
            <p:ph idx="1"/>
          </p:nvPr>
        </p:nvSpPr>
        <p:spPr>
          <a:xfrm>
            <a:off x="500034" y="1142984"/>
            <a:ext cx="8229600" cy="2257427"/>
          </a:xfrm>
        </p:spPr>
        <p:txBody>
          <a:bodyPr>
            <a:normAutofit fontScale="70000" lnSpcReduction="20000"/>
          </a:bodyPr>
          <a:lstStyle/>
          <a:p>
            <a:r>
              <a:rPr lang="fr-FR" dirty="0" smtClean="0"/>
              <a:t>Les applications idéales dans l'industrie alimentaire et des boissons:</a:t>
            </a:r>
          </a:p>
          <a:p>
            <a:pPr lvl="1"/>
            <a:r>
              <a:rPr lang="fr-FR" dirty="0" smtClean="0"/>
              <a:t>La Laiterie et la boulangerie -le séchage, le nettoyage, la cuisine, la cuisson, la pasteurisation</a:t>
            </a:r>
          </a:p>
          <a:p>
            <a:pPr lvl="1"/>
            <a:r>
              <a:rPr lang="fr-FR" dirty="0" smtClean="0"/>
              <a:t>La boucherie –équarrissage, cuisiner a vapeur, réfrigération et congélation</a:t>
            </a:r>
          </a:p>
          <a:p>
            <a:pPr lvl="1"/>
            <a:r>
              <a:rPr lang="fr-FR" dirty="0" smtClean="0"/>
              <a:t>La viticulture, la brasserie, la distillerie –extraction de jus, stérilisation, distillation</a:t>
            </a:r>
          </a:p>
          <a:p>
            <a:endParaRPr lang="fr-FR" dirty="0"/>
          </a:p>
        </p:txBody>
      </p:sp>
      <p:pic>
        <p:nvPicPr>
          <p:cNvPr id="4" name="Image 3"/>
          <p:cNvPicPr/>
          <p:nvPr/>
        </p:nvPicPr>
        <p:blipFill>
          <a:blip r:embed="rId2"/>
          <a:srcRect/>
          <a:stretch>
            <a:fillRect/>
          </a:stretch>
        </p:blipFill>
        <p:spPr bwMode="auto">
          <a:xfrm>
            <a:off x="0" y="3429000"/>
            <a:ext cx="5760720" cy="2925438"/>
          </a:xfrm>
          <a:prstGeom prst="rect">
            <a:avLst/>
          </a:prstGeom>
          <a:noFill/>
          <a:ln w="9525">
            <a:noFill/>
            <a:miter lim="800000"/>
            <a:headEnd/>
            <a:tailEnd/>
          </a:ln>
        </p:spPr>
      </p:pic>
      <p:pic>
        <p:nvPicPr>
          <p:cNvPr id="5" name="Image 4"/>
          <p:cNvPicPr/>
          <p:nvPr/>
        </p:nvPicPr>
        <p:blipFill>
          <a:blip r:embed="rId3"/>
          <a:srcRect/>
          <a:stretch>
            <a:fillRect/>
          </a:stretch>
        </p:blipFill>
        <p:spPr bwMode="auto">
          <a:xfrm>
            <a:off x="6143636" y="3643314"/>
            <a:ext cx="2491489" cy="2182818"/>
          </a:xfrm>
          <a:prstGeom prst="rect">
            <a:avLst/>
          </a:prstGeom>
          <a:noFill/>
          <a:ln w="9525">
            <a:noFill/>
            <a:miter lim="800000"/>
            <a:headEnd/>
            <a:tailEnd/>
          </a:ln>
        </p:spPr>
      </p:pic>
      <p:sp>
        <p:nvSpPr>
          <p:cNvPr id="6" name="ZoneTexte 5"/>
          <p:cNvSpPr txBox="1"/>
          <p:nvPr/>
        </p:nvSpPr>
        <p:spPr>
          <a:xfrm>
            <a:off x="6072198" y="6000768"/>
            <a:ext cx="2714644" cy="369332"/>
          </a:xfrm>
          <a:prstGeom prst="rect">
            <a:avLst/>
          </a:prstGeom>
          <a:noFill/>
        </p:spPr>
        <p:txBody>
          <a:bodyPr wrap="square" rtlCol="0">
            <a:spAutoFit/>
          </a:bodyPr>
          <a:lstStyle/>
          <a:p>
            <a:pPr algn="ctr"/>
            <a:r>
              <a:rPr lang="fr-FR" dirty="0" smtClean="0"/>
              <a:t>Alto solution ; Agadir.</a:t>
            </a:r>
            <a:endParaRPr lang="fr-FR"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solidFill>
                  <a:srgbClr val="C00000"/>
                </a:solidFill>
              </a:rPr>
              <a:t>Barrières CSP et CPV</a:t>
            </a:r>
            <a:endParaRPr lang="fr-FR" sz="3600" b="1" dirty="0">
              <a:solidFill>
                <a:srgbClr val="C00000"/>
              </a:solidFill>
            </a:endParaRPr>
          </a:p>
        </p:txBody>
      </p:sp>
      <p:graphicFrame>
        <p:nvGraphicFramePr>
          <p:cNvPr id="4" name="Espace réservé du contenu 3"/>
          <p:cNvGraphicFramePr>
            <a:graphicFrameLocks noGrp="1"/>
          </p:cNvGraphicFramePr>
          <p:nvPr>
            <p:ph idx="1"/>
          </p:nvPr>
        </p:nvGraphicFramePr>
        <p:xfrm>
          <a:off x="928662" y="1785926"/>
          <a:ext cx="7358114" cy="4276344"/>
        </p:xfrm>
        <a:graphic>
          <a:graphicData uri="http://schemas.openxmlformats.org/drawingml/2006/table">
            <a:tbl>
              <a:tblPr/>
              <a:tblGrid>
                <a:gridCol w="3679057"/>
                <a:gridCol w="3679057"/>
              </a:tblGrid>
              <a:tr h="306793">
                <a:tc>
                  <a:txBody>
                    <a:bodyPr/>
                    <a:lstStyle/>
                    <a:p>
                      <a:pPr>
                        <a:lnSpc>
                          <a:spcPct val="115000"/>
                        </a:lnSpc>
                        <a:spcAft>
                          <a:spcPts val="0"/>
                        </a:spcAft>
                      </a:pPr>
                      <a:r>
                        <a:rPr lang="fr-FR" sz="2000" b="1" dirty="0">
                          <a:solidFill>
                            <a:srgbClr val="FFFFFF"/>
                          </a:solidFill>
                          <a:latin typeface="Calibri"/>
                          <a:ea typeface="Calibri"/>
                          <a:cs typeface="Times New Roman"/>
                        </a:rPr>
                        <a:t>Principaux moteurs de croissance</a:t>
                      </a:r>
                      <a:endParaRPr lang="fr-FR" sz="2000" dirty="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400" b="1">
                          <a:solidFill>
                            <a:srgbClr val="FFFFFF"/>
                          </a:solidFill>
                          <a:latin typeface="Arial"/>
                          <a:ea typeface="Calibri"/>
                          <a:cs typeface="Times New Roman"/>
                        </a:rPr>
                        <a:t>Les principaux freins et verrous</a:t>
                      </a:r>
                      <a:endParaRPr lang="fr-FR" sz="20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r>
              <a:tr h="3765173">
                <a:tc>
                  <a:txBody>
                    <a:bodyPr/>
                    <a:lstStyle/>
                    <a:p>
                      <a:pPr marL="342900" marR="540385" lvl="0" indent="-342900" algn="just">
                        <a:lnSpc>
                          <a:spcPct val="115000"/>
                        </a:lnSpc>
                        <a:spcAft>
                          <a:spcPts val="0"/>
                        </a:spcAft>
                        <a:buFont typeface="Arial"/>
                        <a:buChar char="-"/>
                      </a:pPr>
                      <a:r>
                        <a:rPr lang="fr-FR" sz="1400">
                          <a:latin typeface="Arial"/>
                          <a:ea typeface="Times New Roman"/>
                          <a:cs typeface="Times New Roman"/>
                        </a:rPr>
                        <a:t>L’abondance de la ressource solaire</a:t>
                      </a:r>
                      <a:endParaRPr lang="fr-FR" sz="2000">
                        <a:latin typeface="Calibri"/>
                        <a:ea typeface="Times New Roman"/>
                        <a:cs typeface="Times New Roman"/>
                      </a:endParaRPr>
                    </a:p>
                    <a:p>
                      <a:pPr marL="342900" marR="540385" lvl="0" indent="-342900" algn="just">
                        <a:lnSpc>
                          <a:spcPct val="115000"/>
                        </a:lnSpc>
                        <a:spcAft>
                          <a:spcPts val="0"/>
                        </a:spcAft>
                        <a:buFont typeface="Arial"/>
                        <a:buChar char="-"/>
                      </a:pPr>
                      <a:r>
                        <a:rPr lang="fr-FR" sz="1400">
                          <a:latin typeface="Arial"/>
                          <a:ea typeface="Times New Roman"/>
                          <a:cs typeface="Times New Roman"/>
                        </a:rPr>
                        <a:t>Les tensions sur les prix et l’approvisionnement en énergies fossiles</a:t>
                      </a:r>
                      <a:endParaRPr lang="fr-FR" sz="2000">
                        <a:latin typeface="Calibri"/>
                        <a:ea typeface="Times New Roman"/>
                        <a:cs typeface="Times New Roman"/>
                      </a:endParaRPr>
                    </a:p>
                    <a:p>
                      <a:pPr marL="342900" marR="540385" lvl="0" indent="-342900" algn="just">
                        <a:lnSpc>
                          <a:spcPct val="115000"/>
                        </a:lnSpc>
                        <a:spcAft>
                          <a:spcPts val="0"/>
                        </a:spcAft>
                        <a:buFont typeface="Arial"/>
                        <a:buChar char="-"/>
                      </a:pPr>
                      <a:r>
                        <a:rPr lang="fr-FR" sz="1400">
                          <a:latin typeface="Arial"/>
                          <a:ea typeface="Times New Roman"/>
                          <a:cs typeface="Times New Roman"/>
                        </a:rPr>
                        <a:t>La lutte contre le réchauffement climatique et la protection de l’environnement</a:t>
                      </a:r>
                      <a:endParaRPr lang="fr-FR" sz="2000">
                        <a:latin typeface="Calibri"/>
                        <a:ea typeface="Times New Roman"/>
                        <a:cs typeface="Times New Roman"/>
                      </a:endParaRPr>
                    </a:p>
                    <a:p>
                      <a:pPr marL="342900" marR="540385" lvl="0" indent="-342900" algn="just">
                        <a:lnSpc>
                          <a:spcPct val="115000"/>
                        </a:lnSpc>
                        <a:spcAft>
                          <a:spcPts val="0"/>
                        </a:spcAft>
                        <a:buFont typeface="Arial"/>
                        <a:buChar char="-"/>
                      </a:pPr>
                      <a:r>
                        <a:rPr lang="fr-FR" sz="1400">
                          <a:latin typeface="Arial"/>
                          <a:ea typeface="Times New Roman"/>
                          <a:cs typeface="Times New Roman"/>
                        </a:rPr>
                        <a:t>La baisse continue des prix des modules</a:t>
                      </a:r>
                      <a:endParaRPr lang="fr-FR" sz="2000">
                        <a:latin typeface="Calibri"/>
                        <a:ea typeface="Times New Roman"/>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342900" marR="540385" lvl="0" indent="-342900" algn="just">
                        <a:lnSpc>
                          <a:spcPct val="115000"/>
                        </a:lnSpc>
                        <a:spcAft>
                          <a:spcPts val="0"/>
                        </a:spcAft>
                        <a:buFont typeface="Arial"/>
                        <a:buChar char="-"/>
                      </a:pPr>
                      <a:r>
                        <a:rPr lang="fr-FR" sz="1400" dirty="0">
                          <a:latin typeface="Arial"/>
                          <a:ea typeface="Times New Roman"/>
                          <a:cs typeface="Times New Roman"/>
                        </a:rPr>
                        <a:t>Le prix encore élevé de la plupart des technologies solaires</a:t>
                      </a:r>
                      <a:endParaRPr lang="fr-FR" sz="20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400" dirty="0">
                          <a:latin typeface="Arial"/>
                          <a:ea typeface="Times New Roman"/>
                          <a:cs typeface="Times New Roman"/>
                        </a:rPr>
                        <a:t>L’intermittence en matière de production d’énergie</a:t>
                      </a:r>
                      <a:endParaRPr lang="fr-FR" sz="20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400" dirty="0">
                          <a:latin typeface="Arial"/>
                          <a:ea typeface="Times New Roman"/>
                          <a:cs typeface="Times New Roman"/>
                        </a:rPr>
                        <a:t>La forte baisse des prix du PV se traduit par une forte dynamique de cette filière qui a également pour conséquence de réduire l’attrait d’autres filières solaires.</a:t>
                      </a:r>
                      <a:endParaRPr lang="fr-FR" sz="20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400" dirty="0">
                          <a:latin typeface="Arial"/>
                          <a:ea typeface="Times New Roman"/>
                          <a:cs typeface="Times New Roman"/>
                        </a:rPr>
                        <a:t>Dans les cas du CSP et du CPV, de nombreuses technologies innovantes émergent mais manquent encore de retours d’expérience opérationnels ou nécessitent des améliorations techniques.</a:t>
                      </a:r>
                      <a:endParaRPr lang="fr-FR" sz="2000" dirty="0">
                        <a:latin typeface="Calibri"/>
                        <a:ea typeface="Times New Roman"/>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smtClean="0">
                <a:solidFill>
                  <a:srgbClr val="C00000"/>
                </a:solidFill>
              </a:rPr>
              <a:t>La filière Biogaz</a:t>
            </a:r>
            <a:br>
              <a:rPr lang="fr-FR" sz="3200" b="1" dirty="0" smtClean="0">
                <a:solidFill>
                  <a:srgbClr val="C00000"/>
                </a:solidFill>
              </a:rPr>
            </a:br>
            <a:endParaRPr lang="fr-FR" sz="3200" dirty="0">
              <a:solidFill>
                <a:srgbClr val="C00000"/>
              </a:solidFill>
            </a:endParaRPr>
          </a:p>
        </p:txBody>
      </p:sp>
      <p:sp>
        <p:nvSpPr>
          <p:cNvPr id="3" name="Espace réservé du contenu 2"/>
          <p:cNvSpPr>
            <a:spLocks noGrp="1"/>
          </p:cNvSpPr>
          <p:nvPr>
            <p:ph idx="1"/>
          </p:nvPr>
        </p:nvSpPr>
        <p:spPr/>
        <p:txBody>
          <a:bodyPr/>
          <a:lstStyle/>
          <a:p>
            <a:r>
              <a:rPr lang="fr-FR" dirty="0" smtClean="0"/>
              <a:t>La filière biogaz est pratiquement inexistante dans l'IAA.</a:t>
            </a:r>
          </a:p>
          <a:p>
            <a:endParaRPr lang="fr-FR" dirty="0"/>
          </a:p>
        </p:txBody>
      </p:sp>
      <p:graphicFrame>
        <p:nvGraphicFramePr>
          <p:cNvPr id="4" name="Tableau 3"/>
          <p:cNvGraphicFramePr>
            <a:graphicFrameLocks noGrp="1"/>
          </p:cNvGraphicFramePr>
          <p:nvPr/>
        </p:nvGraphicFramePr>
        <p:xfrm>
          <a:off x="714348" y="3000372"/>
          <a:ext cx="7500990" cy="2804160"/>
        </p:xfrm>
        <a:graphic>
          <a:graphicData uri="http://schemas.openxmlformats.org/drawingml/2006/table">
            <a:tbl>
              <a:tblPr/>
              <a:tblGrid>
                <a:gridCol w="3750495"/>
                <a:gridCol w="3750495"/>
              </a:tblGrid>
              <a:tr h="0">
                <a:tc>
                  <a:txBody>
                    <a:bodyPr/>
                    <a:lstStyle/>
                    <a:p>
                      <a:pPr>
                        <a:lnSpc>
                          <a:spcPct val="115000"/>
                        </a:lnSpc>
                        <a:spcAft>
                          <a:spcPts val="0"/>
                        </a:spcAft>
                      </a:pPr>
                      <a:r>
                        <a:rPr lang="fr-FR" sz="2000" dirty="0">
                          <a:solidFill>
                            <a:srgbClr val="FFFFFF"/>
                          </a:solidFill>
                          <a:latin typeface="Calibri"/>
                          <a:ea typeface="Calibri"/>
                          <a:cs typeface="Times New Roman"/>
                        </a:rPr>
                        <a:t>Principaux moteurs de croissance</a:t>
                      </a:r>
                      <a:endParaRPr lang="fr-FR" sz="2000" dirty="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marL="0" algn="l" defTabSz="914400" rtl="0" eaLnBrk="1" latinLnBrk="0" hangingPunct="1">
                        <a:lnSpc>
                          <a:spcPct val="115000"/>
                        </a:lnSpc>
                        <a:spcAft>
                          <a:spcPts val="0"/>
                        </a:spcAft>
                      </a:pPr>
                      <a:r>
                        <a:rPr lang="fr-FR" sz="2000" kern="1200" dirty="0">
                          <a:solidFill>
                            <a:srgbClr val="FFFFFF"/>
                          </a:solidFill>
                          <a:latin typeface="Calibri"/>
                          <a:ea typeface="Calibri"/>
                          <a:cs typeface="Times New Roman"/>
                        </a:rPr>
                        <a:t>Les principaux freins et verrous</a:t>
                      </a: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r>
              <a:tr h="0">
                <a:tc>
                  <a:txBody>
                    <a:bodyPr/>
                    <a:lstStyle/>
                    <a:p>
                      <a:pPr marL="342900" marR="540385" lvl="0" indent="-342900" algn="just">
                        <a:lnSpc>
                          <a:spcPct val="115000"/>
                        </a:lnSpc>
                        <a:spcAft>
                          <a:spcPts val="0"/>
                        </a:spcAft>
                        <a:buFont typeface="Arial"/>
                        <a:buChar char="-"/>
                      </a:pPr>
                      <a:r>
                        <a:rPr lang="fr-FR" sz="1400">
                          <a:latin typeface="Arial"/>
                          <a:ea typeface="Times New Roman"/>
                          <a:cs typeface="Times New Roman"/>
                        </a:rPr>
                        <a:t>Une contribution à l’atteinte des objectifs en matière d’énergie renouvelable et de gaz à effet de serre</a:t>
                      </a:r>
                      <a:endParaRPr lang="fr-FR" sz="2000">
                        <a:latin typeface="Calibri"/>
                        <a:ea typeface="Times New Roman"/>
                        <a:cs typeface="Times New Roman"/>
                      </a:endParaRPr>
                    </a:p>
                    <a:p>
                      <a:pPr marL="342900" marR="540385" lvl="0" indent="-342900" algn="just">
                        <a:lnSpc>
                          <a:spcPct val="115000"/>
                        </a:lnSpc>
                        <a:spcAft>
                          <a:spcPts val="0"/>
                        </a:spcAft>
                        <a:buFont typeface="Arial"/>
                        <a:buChar char="-"/>
                      </a:pPr>
                      <a:r>
                        <a:rPr lang="fr-FR" sz="1400" i="1">
                          <a:latin typeface="Arial"/>
                          <a:ea typeface="Times New Roman"/>
                          <a:cs typeface="Times New Roman"/>
                        </a:rPr>
                        <a:t>Une alternative locale aux énergies fossiles importées: un atout économique et stratégique</a:t>
                      </a:r>
                      <a:endParaRPr lang="fr-FR" sz="2000">
                        <a:latin typeface="Calibri"/>
                        <a:ea typeface="Times New Roman"/>
                        <a:cs typeface="Times New Roman"/>
                      </a:endParaRPr>
                    </a:p>
                    <a:p>
                      <a:pPr marL="342900" marR="540385" lvl="0" indent="-342900" algn="just">
                        <a:lnSpc>
                          <a:spcPct val="115000"/>
                        </a:lnSpc>
                        <a:spcAft>
                          <a:spcPts val="0"/>
                        </a:spcAft>
                        <a:buFont typeface="Arial"/>
                        <a:buChar char="-"/>
                      </a:pPr>
                      <a:r>
                        <a:rPr lang="fr-FR" sz="1400" i="1">
                          <a:latin typeface="Arial"/>
                          <a:ea typeface="Times New Roman"/>
                          <a:cs typeface="Times New Roman"/>
                        </a:rPr>
                        <a:t>Un potentiel sylvicole important</a:t>
                      </a:r>
                      <a:endParaRPr lang="fr-FR" sz="2000">
                        <a:latin typeface="Calibri"/>
                        <a:ea typeface="Times New Roman"/>
                        <a:cs typeface="Times New Roman"/>
                      </a:endParaRPr>
                    </a:p>
                    <a:p>
                      <a:pPr marL="342900" marR="540385" lvl="0" indent="-342900" algn="just">
                        <a:lnSpc>
                          <a:spcPct val="115000"/>
                        </a:lnSpc>
                        <a:spcAft>
                          <a:spcPts val="0"/>
                        </a:spcAft>
                        <a:buFont typeface="Arial"/>
                        <a:buChar char="-"/>
                      </a:pPr>
                      <a:r>
                        <a:rPr lang="fr-FR" sz="1400" i="1">
                          <a:latin typeface="Arial"/>
                          <a:ea typeface="Times New Roman"/>
                          <a:cs typeface="Times New Roman"/>
                        </a:rPr>
                        <a:t>Cas du biogaz : des bénéfices autres que la production d’énergie</a:t>
                      </a:r>
                      <a:endParaRPr lang="fr-FR" sz="2000">
                        <a:latin typeface="Calibri"/>
                        <a:ea typeface="Times New Roman"/>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342900" marR="540385" lvl="0" indent="-342900" algn="just">
                        <a:lnSpc>
                          <a:spcPct val="115000"/>
                        </a:lnSpc>
                        <a:spcAft>
                          <a:spcPts val="0"/>
                        </a:spcAft>
                        <a:buFont typeface="Arial"/>
                        <a:buChar char="-"/>
                      </a:pPr>
                      <a:r>
                        <a:rPr lang="fr-FR" sz="1400" dirty="0">
                          <a:latin typeface="Arial"/>
                          <a:ea typeface="Times New Roman"/>
                          <a:cs typeface="Times New Roman"/>
                        </a:rPr>
                        <a:t>Un manque de visibilité sur les bio ressources réellement disponibles</a:t>
                      </a:r>
                      <a:endParaRPr lang="fr-FR" sz="20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400" dirty="0">
                          <a:latin typeface="Arial"/>
                          <a:ea typeface="Times New Roman"/>
                          <a:cs typeface="Times New Roman"/>
                        </a:rPr>
                        <a:t>La faible densité énergétique et la dispersion de la biomasse</a:t>
                      </a:r>
                      <a:endParaRPr lang="fr-FR" sz="20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400" dirty="0">
                          <a:latin typeface="Arial"/>
                          <a:ea typeface="Times New Roman"/>
                          <a:cs typeface="Times New Roman"/>
                        </a:rPr>
                        <a:t>L’instabilité conjoncturelle des prix des énergies fossiles</a:t>
                      </a:r>
                      <a:endParaRPr lang="fr-FR" sz="20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400" dirty="0">
                          <a:latin typeface="Arial"/>
                          <a:ea typeface="Times New Roman"/>
                          <a:cs typeface="Times New Roman"/>
                        </a:rPr>
                        <a:t>Un niveau d’investissement plus élevé que certaines solutions</a:t>
                      </a:r>
                      <a:endParaRPr lang="fr-FR" sz="2000" dirty="0">
                        <a:latin typeface="Calibri"/>
                        <a:ea typeface="Times New Roman"/>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457200" y="274638"/>
            <a:ext cx="8229600" cy="51115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400" b="1" i="0" u="none" strike="noStrike" kern="1200" cap="none" spc="0" normalizeH="0" baseline="0" noProof="0" dirty="0" smtClean="0">
                <a:ln>
                  <a:noFill/>
                </a:ln>
                <a:solidFill>
                  <a:srgbClr val="C00000"/>
                </a:solidFill>
                <a:effectLst/>
                <a:uLnTx/>
                <a:uFillTx/>
                <a:latin typeface="+mj-lt"/>
                <a:ea typeface="+mj-ea"/>
                <a:cs typeface="+mj-cs"/>
              </a:rPr>
              <a:t>Secteur IAA</a:t>
            </a:r>
            <a:endParaRPr kumimoji="0" lang="fr-FR" sz="2400" b="1" i="0" u="none" strike="noStrike" kern="1200" cap="none" spc="0" normalizeH="0" baseline="0" noProof="0" dirty="0">
              <a:ln>
                <a:noFill/>
              </a:ln>
              <a:solidFill>
                <a:srgbClr val="C00000"/>
              </a:solidFill>
              <a:effectLst/>
              <a:uLnTx/>
              <a:uFillTx/>
              <a:latin typeface="+mj-lt"/>
              <a:ea typeface="+mj-ea"/>
              <a:cs typeface="+mj-cs"/>
            </a:endParaRPr>
          </a:p>
        </p:txBody>
      </p:sp>
      <p:graphicFrame>
        <p:nvGraphicFramePr>
          <p:cNvPr id="6" name="Graphique 5"/>
          <p:cNvGraphicFramePr/>
          <p:nvPr/>
        </p:nvGraphicFramePr>
        <p:xfrm>
          <a:off x="3357554" y="142852"/>
          <a:ext cx="5419739" cy="31337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aphique 6"/>
          <p:cNvGraphicFramePr/>
          <p:nvPr/>
        </p:nvGraphicFramePr>
        <p:xfrm>
          <a:off x="0" y="3357562"/>
          <a:ext cx="5643570" cy="32480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800" b="1" dirty="0" smtClean="0">
                <a:solidFill>
                  <a:srgbClr val="C00000"/>
                </a:solidFill>
              </a:rPr>
              <a:t>La filière efficacité énergétique</a:t>
            </a:r>
            <a:br>
              <a:rPr lang="fr-FR" sz="2800" b="1" dirty="0" smtClean="0">
                <a:solidFill>
                  <a:srgbClr val="C00000"/>
                </a:solidFill>
              </a:rPr>
            </a:br>
            <a:endParaRPr lang="fr-FR" sz="2800" dirty="0">
              <a:solidFill>
                <a:srgbClr val="C00000"/>
              </a:solidFill>
            </a:endParaRPr>
          </a:p>
        </p:txBody>
      </p:sp>
      <p:graphicFrame>
        <p:nvGraphicFramePr>
          <p:cNvPr id="4" name="Espace réservé du contenu 3"/>
          <p:cNvGraphicFramePr>
            <a:graphicFrameLocks noGrp="1"/>
          </p:cNvGraphicFramePr>
          <p:nvPr>
            <p:ph idx="1"/>
          </p:nvPr>
        </p:nvGraphicFramePr>
        <p:xfrm>
          <a:off x="500031" y="1071546"/>
          <a:ext cx="8001058" cy="5528677"/>
        </p:xfrm>
        <a:graphic>
          <a:graphicData uri="http://schemas.openxmlformats.org/drawingml/2006/table">
            <a:tbl>
              <a:tblPr/>
              <a:tblGrid>
                <a:gridCol w="4000529"/>
                <a:gridCol w="4000529"/>
              </a:tblGrid>
              <a:tr h="320590">
                <a:tc>
                  <a:txBody>
                    <a:bodyPr/>
                    <a:lstStyle/>
                    <a:p>
                      <a:pPr>
                        <a:lnSpc>
                          <a:spcPct val="115000"/>
                        </a:lnSpc>
                        <a:spcAft>
                          <a:spcPts val="0"/>
                        </a:spcAft>
                      </a:pPr>
                      <a:r>
                        <a:rPr lang="fr-FR" sz="1800" dirty="0">
                          <a:solidFill>
                            <a:srgbClr val="FFFFFF"/>
                          </a:solidFill>
                          <a:latin typeface="Calibri"/>
                          <a:ea typeface="Calibri"/>
                          <a:cs typeface="Times New Roman"/>
                        </a:rPr>
                        <a:t>Principaux moteurs de croissance</a:t>
                      </a:r>
                      <a:endParaRPr lang="fr-FR" sz="1800" dirty="0">
                        <a:latin typeface="Calibri"/>
                        <a:ea typeface="Calibri"/>
                        <a:cs typeface="Times New Roman"/>
                      </a:endParaRPr>
                    </a:p>
                  </a:txBody>
                  <a:tcPr marL="67340" marR="6734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marL="0" algn="l" defTabSz="914400" rtl="0" eaLnBrk="1" latinLnBrk="0" hangingPunct="1">
                        <a:lnSpc>
                          <a:spcPct val="115000"/>
                        </a:lnSpc>
                        <a:spcAft>
                          <a:spcPts val="0"/>
                        </a:spcAft>
                      </a:pPr>
                      <a:r>
                        <a:rPr lang="fr-FR" sz="1800" kern="1200" dirty="0">
                          <a:solidFill>
                            <a:srgbClr val="FFFFFF"/>
                          </a:solidFill>
                          <a:latin typeface="Calibri"/>
                          <a:ea typeface="Calibri"/>
                          <a:cs typeface="Times New Roman"/>
                        </a:rPr>
                        <a:t>Les principaux freins et verrous</a:t>
                      </a:r>
                    </a:p>
                  </a:txBody>
                  <a:tcPr marL="67340" marR="6734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r>
              <a:tr h="5208087">
                <a:tc>
                  <a:txBody>
                    <a:bodyPr/>
                    <a:lstStyle/>
                    <a:p>
                      <a:pPr marL="342900" marR="540385" lvl="0" indent="-342900" algn="just">
                        <a:lnSpc>
                          <a:spcPct val="115000"/>
                        </a:lnSpc>
                        <a:spcAft>
                          <a:spcPts val="0"/>
                        </a:spcAft>
                        <a:buFont typeface="Arial"/>
                        <a:buChar char="-"/>
                      </a:pPr>
                      <a:r>
                        <a:rPr lang="fr-FR" sz="1200" i="1">
                          <a:latin typeface="Arial"/>
                          <a:ea typeface="Times New Roman"/>
                          <a:cs typeface="Times New Roman"/>
                        </a:rPr>
                        <a:t>Un gisement important dans l'IAA en termes d’efficacité (énergétique ou de matières premières).</a:t>
                      </a:r>
                      <a:endParaRPr lang="fr-FR" sz="1800">
                        <a:latin typeface="Calibri"/>
                        <a:ea typeface="Times New Roman"/>
                        <a:cs typeface="Times New Roman"/>
                      </a:endParaRPr>
                    </a:p>
                    <a:p>
                      <a:pPr marL="342900" marR="540385" lvl="0" indent="-342900" algn="just">
                        <a:lnSpc>
                          <a:spcPct val="115000"/>
                        </a:lnSpc>
                        <a:spcAft>
                          <a:spcPts val="0"/>
                        </a:spcAft>
                        <a:buFont typeface="Arial"/>
                        <a:buChar char="-"/>
                      </a:pPr>
                      <a:r>
                        <a:rPr lang="fr-FR" sz="1200" i="1">
                          <a:latin typeface="Arial"/>
                          <a:ea typeface="Times New Roman"/>
                          <a:cs typeface="Times New Roman"/>
                        </a:rPr>
                        <a:t>Un cadre réglementaire (loi sur l'EE)  au développement de la demande</a:t>
                      </a:r>
                      <a:endParaRPr lang="fr-FR" sz="1800">
                        <a:latin typeface="Calibri"/>
                        <a:ea typeface="Times New Roman"/>
                        <a:cs typeface="Times New Roman"/>
                      </a:endParaRPr>
                    </a:p>
                    <a:p>
                      <a:pPr marL="342900" marR="540385" lvl="0" indent="-342900" algn="just">
                        <a:lnSpc>
                          <a:spcPct val="115000"/>
                        </a:lnSpc>
                        <a:spcAft>
                          <a:spcPts val="0"/>
                        </a:spcAft>
                        <a:buFont typeface="Arial"/>
                        <a:buChar char="-"/>
                      </a:pPr>
                      <a:r>
                        <a:rPr lang="fr-FR" sz="1200" i="1">
                          <a:latin typeface="Arial"/>
                          <a:ea typeface="Times New Roman"/>
                          <a:cs typeface="Times New Roman"/>
                        </a:rPr>
                        <a:t>Des aides et mécanismes financiers soutenant à la fois l’offre et la demande</a:t>
                      </a:r>
                      <a:r>
                        <a:rPr lang="fr-FR" sz="1050" b="1">
                          <a:latin typeface="DejaVuSansCondensed"/>
                          <a:ea typeface="Times New Roman"/>
                          <a:cs typeface="DejaVuSansCondensed"/>
                        </a:rPr>
                        <a:t>.</a:t>
                      </a:r>
                      <a:endParaRPr lang="fr-FR" sz="1800">
                        <a:latin typeface="Calibri"/>
                        <a:ea typeface="Times New Roman"/>
                        <a:cs typeface="Times New Roman"/>
                      </a:endParaRPr>
                    </a:p>
                    <a:p>
                      <a:pPr marL="342900" marR="540385" lvl="0" indent="-342900" algn="just">
                        <a:lnSpc>
                          <a:spcPct val="115000"/>
                        </a:lnSpc>
                        <a:spcAft>
                          <a:spcPts val="0"/>
                        </a:spcAft>
                        <a:buFont typeface="Arial"/>
                        <a:buChar char="-"/>
                      </a:pPr>
                      <a:r>
                        <a:rPr lang="fr-FR" sz="1200" i="1">
                          <a:latin typeface="Arial"/>
                          <a:ea typeface="Times New Roman"/>
                          <a:cs typeface="Times New Roman"/>
                        </a:rPr>
                        <a:t>Une volonté politique de soutenir l'IAA, pour laquelle l'EE peut offrir des gains de compétitivité.</a:t>
                      </a:r>
                      <a:endParaRPr lang="fr-FR" sz="1800">
                        <a:latin typeface="Calibri"/>
                        <a:ea typeface="Times New Roman"/>
                        <a:cs typeface="Times New Roman"/>
                      </a:endParaRPr>
                    </a:p>
                    <a:p>
                      <a:pPr marL="342900" marR="540385" lvl="0" indent="-342900" algn="just">
                        <a:lnSpc>
                          <a:spcPct val="115000"/>
                        </a:lnSpc>
                        <a:spcAft>
                          <a:spcPts val="0"/>
                        </a:spcAft>
                        <a:buFont typeface="Arial"/>
                        <a:buChar char="-"/>
                      </a:pPr>
                      <a:r>
                        <a:rPr lang="fr-FR" sz="1200" i="1">
                          <a:latin typeface="Arial"/>
                          <a:ea typeface="Times New Roman"/>
                          <a:cs typeface="Times New Roman"/>
                        </a:rPr>
                        <a:t>Une opportunité de réduction des consommations énergétiques dans un contexte de volatilité des prix avec une tendance générale à la hausse</a:t>
                      </a:r>
                      <a:endParaRPr lang="fr-FR" sz="1800">
                        <a:latin typeface="Calibri"/>
                        <a:ea typeface="Times New Roman"/>
                        <a:cs typeface="Times New Roman"/>
                      </a:endParaRPr>
                    </a:p>
                  </a:txBody>
                  <a:tcPr marL="67340" marR="6734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342900" marR="540385" lvl="0" indent="-342900" algn="just">
                        <a:lnSpc>
                          <a:spcPct val="115000"/>
                        </a:lnSpc>
                        <a:spcAft>
                          <a:spcPts val="0"/>
                        </a:spcAft>
                        <a:buFont typeface="Arial"/>
                        <a:buChar char="-"/>
                      </a:pPr>
                      <a:r>
                        <a:rPr lang="fr-FR" sz="1200" dirty="0">
                          <a:latin typeface="Arial"/>
                          <a:ea typeface="Times New Roman"/>
                          <a:cs typeface="Times New Roman"/>
                        </a:rPr>
                        <a:t>Les difficultés du secteur industriel qui peine à maintenir son activité et à investir, freinant à la fois l’offre et la demande.</a:t>
                      </a:r>
                      <a:endParaRPr lang="fr-FR" sz="18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200" dirty="0">
                          <a:latin typeface="Arial"/>
                          <a:ea typeface="Times New Roman"/>
                          <a:cs typeface="Times New Roman"/>
                        </a:rPr>
                        <a:t>Une filière complexe par son hétérogénéité, aux acteurs multiples, et transverses qui manque de structuration</a:t>
                      </a:r>
                      <a:endParaRPr lang="fr-FR" sz="18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200" dirty="0">
                          <a:latin typeface="Arial"/>
                          <a:ea typeface="Times New Roman"/>
                          <a:cs typeface="Times New Roman"/>
                        </a:rPr>
                        <a:t>Des technologies d'EE qui préexistent mais peinent à être déployées par des coûts d’acquisition plus élevés que les technologies conventionnelles et un retour sur investissement pouvant être long, un manque de visibilité sur les bénéfices possibles (économiques, environnementaux, sociaux,) et leur quantification, et des interrogations quant à leur fiabilité, leur compatibilité et leur performance.</a:t>
                      </a:r>
                      <a:endParaRPr lang="fr-FR" sz="18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200" dirty="0">
                          <a:latin typeface="Arial"/>
                          <a:ea typeface="Times New Roman"/>
                          <a:cs typeface="Times New Roman"/>
                        </a:rPr>
                        <a:t>Un manque d’information de l’industrie sur les technologies existantes</a:t>
                      </a:r>
                      <a:endParaRPr lang="fr-FR" sz="1800" dirty="0">
                        <a:latin typeface="Calibri"/>
                        <a:ea typeface="Times New Roman"/>
                        <a:cs typeface="Times New Roman"/>
                      </a:endParaRPr>
                    </a:p>
                    <a:p>
                      <a:pPr marL="342900" marR="540385" lvl="0" indent="-342900" algn="just">
                        <a:lnSpc>
                          <a:spcPct val="115000"/>
                        </a:lnSpc>
                        <a:spcAft>
                          <a:spcPts val="0"/>
                        </a:spcAft>
                        <a:buFont typeface="Arial"/>
                        <a:buChar char="-"/>
                      </a:pPr>
                      <a:r>
                        <a:rPr lang="fr-FR" sz="1200" dirty="0">
                          <a:latin typeface="Arial"/>
                          <a:ea typeface="Times New Roman"/>
                          <a:cs typeface="Times New Roman"/>
                        </a:rPr>
                        <a:t>Des besoins en technologies innovantes pouvant être très spécifiques selon les secteurs entrainant une difficulté de standardisation de l’offre</a:t>
                      </a:r>
                      <a:endParaRPr lang="fr-FR" sz="1800" dirty="0">
                        <a:latin typeface="Calibri"/>
                        <a:ea typeface="Times New Roman"/>
                        <a:cs typeface="Times New Roman"/>
                      </a:endParaRPr>
                    </a:p>
                  </a:txBody>
                  <a:tcPr marL="67340" marR="6734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solidFill>
                  <a:srgbClr val="C00000"/>
                </a:solidFill>
              </a:rPr>
              <a:t>barrières non-techniques EE et ER</a:t>
            </a:r>
            <a:endParaRPr lang="fr-FR" sz="3600" b="1" dirty="0">
              <a:solidFill>
                <a:srgbClr val="C00000"/>
              </a:solidFill>
            </a:endParaRPr>
          </a:p>
        </p:txBody>
      </p:sp>
      <p:sp>
        <p:nvSpPr>
          <p:cNvPr id="3" name="Espace réservé du contenu 2"/>
          <p:cNvSpPr>
            <a:spLocks noGrp="1"/>
          </p:cNvSpPr>
          <p:nvPr>
            <p:ph idx="1"/>
          </p:nvPr>
        </p:nvSpPr>
        <p:spPr/>
        <p:txBody>
          <a:bodyPr>
            <a:normAutofit/>
          </a:bodyPr>
          <a:lstStyle/>
          <a:p>
            <a:pPr lvl="0"/>
            <a:r>
              <a:rPr lang="fr-FR" sz="1600" dirty="0" smtClean="0"/>
              <a:t>Manque de projets de démonstration et difficultés de financement des ces démonstrateurs</a:t>
            </a:r>
          </a:p>
          <a:p>
            <a:pPr lvl="0"/>
            <a:r>
              <a:rPr lang="fr-FR" sz="1600" dirty="0" smtClean="0"/>
              <a:t>Le manque de connaissance des marchés EE et ER adaptés à l'IAA</a:t>
            </a:r>
          </a:p>
          <a:p>
            <a:pPr lvl="0"/>
            <a:r>
              <a:rPr lang="fr-FR" sz="1600" dirty="0" smtClean="0"/>
              <a:t>La mauvaise visibilité des innovations sur le marché industriel</a:t>
            </a:r>
          </a:p>
          <a:p>
            <a:pPr lvl="0"/>
            <a:r>
              <a:rPr lang="fr-FR" sz="1600" dirty="0" smtClean="0"/>
              <a:t>Les routines et procédures organisationnelles au sein des PME peuvent négliger la problématique énergétique </a:t>
            </a:r>
          </a:p>
          <a:p>
            <a:pPr lvl="0"/>
            <a:r>
              <a:rPr lang="fr-FR" sz="1600" dirty="0" smtClean="0"/>
              <a:t>L’intérêt pour et les compétences en matière technologiques (en particulier énergétique) et/ou environnementales varient selon la culture d’entreprise et entre les employés</a:t>
            </a:r>
          </a:p>
          <a:p>
            <a:pPr lvl="0"/>
            <a:r>
              <a:rPr lang="fr-FR" sz="1600" dirty="0" smtClean="0"/>
              <a:t>L’incitant mis en place dans l’entreprise (rotation rapide des cadres, intéressements aux profits immédiats) peut privilégier une vision à très court terme de la part des managers </a:t>
            </a:r>
          </a:p>
          <a:p>
            <a:pPr lvl="0"/>
            <a:r>
              <a:rPr lang="fr-FR" sz="1600" dirty="0" smtClean="0"/>
              <a:t>Le responsable énergie est le plus souvent choisi au sein du staff technique. Or, au Maroc, le pouvoir de décision est rarement aux mains du personnel technique, quel que soit son niveau. En revanche, s’il s’avère qu’un membre du top-management s’intéresse suffisamment à l'énergie pour la prendre en charge, les résultats peuvent être beaucoup plus concluants.</a:t>
            </a:r>
          </a:p>
          <a:p>
            <a:pPr lvl="0"/>
            <a:r>
              <a:rPr lang="fr-FR" sz="1600" dirty="0" smtClean="0"/>
              <a:t>Manque d’accompagnement technique une fois l’audit énergétique est réalisé</a:t>
            </a:r>
          </a:p>
          <a:p>
            <a:pPr lvl="0"/>
            <a:r>
              <a:rPr lang="fr-FR" sz="1600" dirty="0" smtClean="0"/>
              <a:t>Manque de communication sur les </a:t>
            </a:r>
            <a:r>
              <a:rPr lang="en-AU" sz="1600" dirty="0" smtClean="0"/>
              <a:t>success</a:t>
            </a:r>
            <a:r>
              <a:rPr lang="fr-FR" sz="1600" dirty="0" smtClean="0"/>
              <a:t> stories adaptées au contexte marocain </a:t>
            </a:r>
          </a:p>
          <a:p>
            <a:pPr lvl="0"/>
            <a:r>
              <a:rPr lang="fr-FR" sz="1600" dirty="0" smtClean="0"/>
              <a:t>Les programmes de subvention disponibles sont mal connus et mal utilisés </a:t>
            </a:r>
          </a:p>
          <a:p>
            <a:endParaRPr lang="fr-FR" sz="16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57166"/>
            <a:ext cx="8229600" cy="5768997"/>
          </a:xfrm>
        </p:spPr>
        <p:txBody>
          <a:bodyPr>
            <a:normAutofit fontScale="85000" lnSpcReduction="20000"/>
          </a:bodyPr>
          <a:lstStyle/>
          <a:p>
            <a:r>
              <a:rPr lang="fr-FR" dirty="0" smtClean="0"/>
              <a:t>Au-delà de ces composantes techniques ou structurelles, d’autres facteurs inhibent la dynamique EE/ER en particulier au niveau des PME :</a:t>
            </a:r>
          </a:p>
          <a:p>
            <a:pPr lvl="1"/>
            <a:r>
              <a:rPr lang="fr-FR" dirty="0" smtClean="0"/>
              <a:t>1. </a:t>
            </a:r>
            <a:r>
              <a:rPr lang="fr-FR" b="1" dirty="0" smtClean="0"/>
              <a:t>le manque d’information </a:t>
            </a:r>
            <a:r>
              <a:rPr lang="fr-FR" dirty="0" smtClean="0"/>
              <a:t>: des programmes de soutien à la l'EE et ER, et même des plateformes censées jouer le rôle d’</a:t>
            </a:r>
            <a:r>
              <a:rPr lang="fr-FR" dirty="0" err="1" smtClean="0"/>
              <a:t>agrégateur</a:t>
            </a:r>
            <a:r>
              <a:rPr lang="fr-FR" dirty="0" smtClean="0"/>
              <a:t> gêne les industriels, surtout les plus petits, pour identifier des partenaires, trouver les programmes de financement adaptés. </a:t>
            </a:r>
          </a:p>
          <a:p>
            <a:pPr lvl="1"/>
            <a:r>
              <a:rPr lang="fr-FR" dirty="0" smtClean="0"/>
              <a:t>2. </a:t>
            </a:r>
            <a:r>
              <a:rPr lang="fr-FR" b="1" dirty="0" smtClean="0"/>
              <a:t>Le manque de sensibilisation/formation </a:t>
            </a:r>
            <a:r>
              <a:rPr lang="fr-FR" dirty="0" smtClean="0"/>
              <a:t>: dès qu’un travail de sensibilisation est réalisé, l’efficacité énergétique est perçue comme un enjeu économique et environnemental clé tant par les équipementiers que par les industriels exploitants et se traduit par des actions concrètes. Pour autant, cette sensibilisation est encore très marginale dans le tissu industriel marocain. L’information, voire la formation, sont donc des axes prioritaires pour dynamiser l'EE et les ER et ouvrir les marchés qui en découlent.  </a:t>
            </a:r>
          </a:p>
          <a:p>
            <a:endParaRPr lang="fr-FR"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70000" lnSpcReduction="20000"/>
          </a:bodyPr>
          <a:lstStyle/>
          <a:p>
            <a:r>
              <a:rPr lang="fr-FR" dirty="0" smtClean="0"/>
              <a:t>Plus globalement, pour donner de l’impact à une politique d’efficacité énergétique, une dynamique d’ensemble doit être créée en imposant aux organismes concernés une coordination au niveau national des initiatives prises. Celles-ci peuvent être d’ordre technique (imposition des meilleures technologies disponibles, évolution des spécifications techniques), économique (réalisation d’études de marché, soutien en temps ou financement à différentes étapes de la démarche d’innovation), réglementaire (mesures incitatrices ou coercitives) ou informative (annuaires de compétence, recueil sur les meilleures technologies disponibles…). </a:t>
            </a:r>
          </a:p>
          <a:p>
            <a:r>
              <a:rPr lang="fr-FR" dirty="0" smtClean="0"/>
              <a:t>Tout cet ensemble de mesures doit être décliné au niveau régional et local : la proximité géographique avec les entreprises revient sans cesse comme un facteur démultiplicateur indispensable pour toucher l’ensemble du tissu industriel du territoire.</a:t>
            </a:r>
          </a:p>
          <a:p>
            <a:endParaRPr lang="fr-FR"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b="1" dirty="0" smtClean="0">
                <a:solidFill>
                  <a:srgbClr val="C00000"/>
                </a:solidFill>
              </a:rPr>
              <a:t>Offre et demande de formation</a:t>
            </a:r>
            <a:endParaRPr lang="fr-FR" b="1" dirty="0">
              <a:solidFill>
                <a:srgbClr val="C00000"/>
              </a:solidFill>
            </a:endParaRPr>
          </a:p>
        </p:txBody>
      </p:sp>
      <p:sp>
        <p:nvSpPr>
          <p:cNvPr id="5" name="Sous-titre 4"/>
          <p:cNvSpPr>
            <a:spLocks noGrp="1"/>
          </p:cNvSpPr>
          <p:nvPr>
            <p:ph type="subTitle" idx="1"/>
          </p:nvPr>
        </p:nvSpPr>
        <p:spPr/>
        <p:txBody>
          <a:bodyPr/>
          <a:lstStyle/>
          <a:p>
            <a:endParaRPr lang="fr-F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solidFill>
                  <a:srgbClr val="C00000"/>
                </a:solidFill>
              </a:rPr>
              <a:t>Offre de formation</a:t>
            </a:r>
            <a:endParaRPr lang="fr-FR" sz="3600" b="1" dirty="0">
              <a:solidFill>
                <a:srgbClr val="C00000"/>
              </a:solidFill>
            </a:endParaRPr>
          </a:p>
        </p:txBody>
      </p:sp>
      <p:graphicFrame>
        <p:nvGraphicFramePr>
          <p:cNvPr id="4" name="Espace réservé du contenu 3"/>
          <p:cNvGraphicFramePr>
            <a:graphicFrameLocks noGrp="1"/>
          </p:cNvGraphicFramePr>
          <p:nvPr>
            <p:ph idx="1"/>
          </p:nvPr>
        </p:nvGraphicFramePr>
        <p:xfrm>
          <a:off x="285720" y="1214422"/>
          <a:ext cx="8572560" cy="5701236"/>
        </p:xfrm>
        <a:graphic>
          <a:graphicData uri="http://schemas.openxmlformats.org/drawingml/2006/table">
            <a:tbl>
              <a:tblPr/>
              <a:tblGrid>
                <a:gridCol w="1203588"/>
                <a:gridCol w="1439618"/>
                <a:gridCol w="4859498"/>
                <a:gridCol w="486921"/>
                <a:gridCol w="582935"/>
              </a:tblGrid>
              <a:tr h="127942">
                <a:tc>
                  <a:txBody>
                    <a:bodyPr/>
                    <a:lstStyle/>
                    <a:p>
                      <a:pPr>
                        <a:lnSpc>
                          <a:spcPct val="115000"/>
                        </a:lnSpc>
                        <a:spcAft>
                          <a:spcPts val="0"/>
                        </a:spcAft>
                      </a:pPr>
                      <a:r>
                        <a:rPr lang="fr-FR" sz="1050" b="1" dirty="0">
                          <a:solidFill>
                            <a:srgbClr val="FFFFFF"/>
                          </a:solidFill>
                          <a:latin typeface="Calibri"/>
                          <a:ea typeface="Calibri"/>
                          <a:cs typeface="Times New Roman"/>
                        </a:rPr>
                        <a:t>Dénomination</a:t>
                      </a:r>
                      <a:endParaRPr lang="fr-FR" sz="1400" dirty="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nSpc>
                          <a:spcPct val="115000"/>
                        </a:lnSpc>
                        <a:spcAft>
                          <a:spcPts val="0"/>
                        </a:spcAft>
                      </a:pPr>
                      <a:r>
                        <a:rPr lang="fr-FR" sz="1050" b="1">
                          <a:solidFill>
                            <a:srgbClr val="FFFFFF"/>
                          </a:solidFill>
                          <a:latin typeface="Calibri"/>
                          <a:ea typeface="Calibri"/>
                          <a:cs typeface="Times New Roman"/>
                        </a:rPr>
                        <a:t>Lieu</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nSpc>
                          <a:spcPct val="115000"/>
                        </a:lnSpc>
                        <a:spcAft>
                          <a:spcPts val="0"/>
                        </a:spcAft>
                      </a:pPr>
                      <a:r>
                        <a:rPr lang="fr-FR" sz="1050" b="1">
                          <a:solidFill>
                            <a:srgbClr val="FFFFFF"/>
                          </a:solidFill>
                          <a:latin typeface="Calibri"/>
                          <a:ea typeface="Calibri"/>
                          <a:cs typeface="Times New Roman"/>
                        </a:rPr>
                        <a:t>Activité de formation</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nSpc>
                          <a:spcPct val="115000"/>
                        </a:lnSpc>
                        <a:spcAft>
                          <a:spcPts val="0"/>
                        </a:spcAft>
                      </a:pPr>
                      <a:r>
                        <a:rPr lang="fr-FR" sz="1050" b="1">
                          <a:solidFill>
                            <a:srgbClr val="FFFFFF"/>
                          </a:solidFill>
                          <a:latin typeface="Calibri"/>
                          <a:ea typeface="Calibri"/>
                          <a:cs typeface="Times New Roman"/>
                        </a:rPr>
                        <a:t>EE</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nSpc>
                          <a:spcPct val="115000"/>
                        </a:lnSpc>
                        <a:spcAft>
                          <a:spcPts val="0"/>
                        </a:spcAft>
                      </a:pPr>
                      <a:r>
                        <a:rPr lang="fr-FR" sz="1050" b="1">
                          <a:solidFill>
                            <a:srgbClr val="FFFFFF"/>
                          </a:solidFill>
                          <a:latin typeface="Calibri"/>
                          <a:ea typeface="Calibri"/>
                          <a:cs typeface="Times New Roman"/>
                        </a:rPr>
                        <a:t>ER</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r>
              <a:tr h="1071518">
                <a:tc>
                  <a:txBody>
                    <a:bodyPr/>
                    <a:lstStyle/>
                    <a:p>
                      <a:pPr>
                        <a:lnSpc>
                          <a:spcPct val="115000"/>
                        </a:lnSpc>
                        <a:spcAft>
                          <a:spcPts val="1000"/>
                        </a:spcAft>
                      </a:pPr>
                      <a:r>
                        <a:rPr lang="fr-FR" sz="1050" b="1">
                          <a:solidFill>
                            <a:srgbClr val="000000"/>
                          </a:solidFill>
                          <a:latin typeface="Calibri"/>
                          <a:ea typeface="Times New Roman"/>
                          <a:cs typeface="Times New Roman"/>
                        </a:rPr>
                        <a:t>IFMEREE </a:t>
                      </a:r>
                      <a:endParaRPr lang="fr-FR" sz="1400">
                        <a:latin typeface="Calibri"/>
                        <a:ea typeface="Calibri"/>
                        <a:cs typeface="Times New Roman"/>
                      </a:endParaRPr>
                    </a:p>
                  </a:txBody>
                  <a:tcPr marL="62581" marR="62581"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Oujda</a:t>
                      </a:r>
                      <a:endParaRPr lang="fr-FR" sz="1400">
                        <a:latin typeface="Calibri"/>
                        <a:ea typeface="Calibri"/>
                        <a:cs typeface="Times New Roman"/>
                      </a:endParaRPr>
                    </a:p>
                    <a:p>
                      <a:pPr>
                        <a:lnSpc>
                          <a:spcPct val="115000"/>
                        </a:lnSpc>
                        <a:spcAft>
                          <a:spcPts val="0"/>
                        </a:spcAft>
                      </a:pPr>
                      <a:r>
                        <a:rPr lang="fr-FR" sz="1050">
                          <a:latin typeface="Calibri"/>
                          <a:ea typeface="Calibri"/>
                          <a:cs typeface="Times New Roman"/>
                        </a:rPr>
                        <a:t>Ouarzazate</a:t>
                      </a:r>
                      <a:endParaRPr lang="fr-FR" sz="1400">
                        <a:latin typeface="Calibri"/>
                        <a:ea typeface="Calibri"/>
                        <a:cs typeface="Times New Roman"/>
                      </a:endParaRPr>
                    </a:p>
                    <a:p>
                      <a:pPr>
                        <a:lnSpc>
                          <a:spcPct val="115000"/>
                        </a:lnSpc>
                        <a:spcAft>
                          <a:spcPts val="0"/>
                        </a:spcAft>
                      </a:pPr>
                      <a:r>
                        <a:rPr lang="fr-FR" sz="1050">
                          <a:latin typeface="Calibri"/>
                          <a:ea typeface="Calibri"/>
                          <a:cs typeface="Times New Roman"/>
                        </a:rPr>
                        <a:t>Tanger</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just">
                        <a:lnSpc>
                          <a:spcPct val="115000"/>
                        </a:lnSpc>
                        <a:spcAft>
                          <a:spcPts val="0"/>
                        </a:spcAft>
                      </a:pPr>
                      <a:r>
                        <a:rPr lang="fr-FR" sz="1050" b="1">
                          <a:solidFill>
                            <a:srgbClr val="000000"/>
                          </a:solidFill>
                          <a:latin typeface="Calibri"/>
                          <a:ea typeface="Times New Roman"/>
                          <a:cs typeface="Times New Roman"/>
                        </a:rPr>
                        <a:t>Institut de formation aux métiers des énergies renouvelables et de l’efficacité énergétique. </a:t>
                      </a:r>
                      <a:r>
                        <a:rPr lang="fr-FR" sz="1050" b="1" u="sng">
                          <a:latin typeface="Calibri"/>
                          <a:ea typeface="Calibri"/>
                          <a:cs typeface="Times New Roman"/>
                        </a:rPr>
                        <a:t>Domaine de formation</a:t>
                      </a:r>
                      <a:r>
                        <a:rPr lang="fr-FR" sz="1050">
                          <a:latin typeface="Calibri"/>
                          <a:ea typeface="Calibri"/>
                          <a:cs typeface="Times New Roman"/>
                        </a:rPr>
                        <a:t>: exploitation et maintenance d'éoliennes, installations et maintenance du matériel solaire thermique et photovoltaïque, maintenance et exploitation de l'électricité solaire thermodynamique, efficacité énergétique, exploitation du gisement du biogaz, valorisation du biogaz</a:t>
                      </a:r>
                      <a:r>
                        <a:rPr lang="fr-FR" sz="1400">
                          <a:latin typeface="Calibri"/>
                          <a:ea typeface="Calibri"/>
                          <a:cs typeface="Times New Roman"/>
                        </a:rPr>
                        <a:t>.</a:t>
                      </a:r>
                    </a:p>
                    <a:p>
                      <a:pPr algn="just">
                        <a:lnSpc>
                          <a:spcPct val="115000"/>
                        </a:lnSpc>
                        <a:spcAft>
                          <a:spcPts val="0"/>
                        </a:spcAft>
                      </a:pPr>
                      <a:r>
                        <a:rPr lang="fr-FR" sz="1050">
                          <a:latin typeface="Calibri"/>
                          <a:ea typeface="Calibri"/>
                          <a:cs typeface="Times New Roman"/>
                        </a:rPr>
                        <a:t>Les trois instituts ont pour ambition de former 1.500 techniciens par an en phase initiale.</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ENSA </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Agadir</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Génie des procédés de l'énergie et de l'environnement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ENSA</a:t>
                      </a:r>
                      <a:endParaRPr lang="fr-FR" sz="1400">
                        <a:latin typeface="Calibri"/>
                        <a:ea typeface="Calibri"/>
                        <a:cs typeface="Times New Roman"/>
                      </a:endParaRPr>
                    </a:p>
                  </a:txBody>
                  <a:tcPr marL="62581" marR="62581"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Tanger</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Génie Eco-Énergétique et Environnement Industriel</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ENSA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Khouribga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Génie des procédés de l'énergie et de l'environnement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EST</a:t>
                      </a:r>
                      <a:endParaRPr lang="fr-FR" sz="1400">
                        <a:latin typeface="Calibri"/>
                        <a:ea typeface="Calibri"/>
                        <a:cs typeface="Times New Roman"/>
                      </a:endParaRPr>
                    </a:p>
                  </a:txBody>
                  <a:tcPr marL="62581" marR="62581"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Casablanca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Génie des procédés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EST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Fès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Génie des procédés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EST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Guelmim</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Energie renouvelable et procédés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5885">
                <a:tc>
                  <a:txBody>
                    <a:bodyPr/>
                    <a:lstStyle/>
                    <a:p>
                      <a:pPr>
                        <a:lnSpc>
                          <a:spcPct val="115000"/>
                        </a:lnSpc>
                        <a:spcAft>
                          <a:spcPts val="0"/>
                        </a:spcAft>
                      </a:pPr>
                      <a:r>
                        <a:rPr lang="fr-FR" sz="1050" b="1">
                          <a:latin typeface="Calibri"/>
                          <a:ea typeface="Calibri"/>
                          <a:cs typeface="Times New Roman"/>
                        </a:rPr>
                        <a:t>Faculté Polydisciplinaire </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Ouarzazate</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Techniques d'exploitation des énergies renouvelables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827">
                <a:tc>
                  <a:txBody>
                    <a:bodyPr/>
                    <a:lstStyle/>
                    <a:p>
                      <a:pPr>
                        <a:lnSpc>
                          <a:spcPct val="115000"/>
                        </a:lnSpc>
                        <a:spcAft>
                          <a:spcPts val="0"/>
                        </a:spcAft>
                      </a:pPr>
                      <a:r>
                        <a:rPr lang="fr-FR" sz="1050" b="1" dirty="0">
                          <a:latin typeface="Calibri"/>
                          <a:ea typeface="Calibri"/>
                          <a:cs typeface="Times New Roman"/>
                        </a:rPr>
                        <a:t>Faculté des sciences Ain-</a:t>
                      </a:r>
                      <a:r>
                        <a:rPr lang="fr-FR" sz="1050" b="1" dirty="0" err="1">
                          <a:latin typeface="Calibri"/>
                          <a:ea typeface="Calibri"/>
                          <a:cs typeface="Times New Roman"/>
                        </a:rPr>
                        <a:t>Chock</a:t>
                      </a:r>
                      <a:r>
                        <a:rPr lang="fr-FR" sz="1050" b="1" dirty="0">
                          <a:latin typeface="Calibri"/>
                          <a:ea typeface="Calibri"/>
                          <a:cs typeface="Times New Roman"/>
                        </a:rPr>
                        <a:t> </a:t>
                      </a:r>
                      <a:endParaRPr lang="fr-FR" sz="1400" dirty="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Casablanca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Energie Renouvelable et Systèmes Energétiques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827">
                <a:tc>
                  <a:txBody>
                    <a:bodyPr/>
                    <a:lstStyle/>
                    <a:p>
                      <a:pPr>
                        <a:lnSpc>
                          <a:spcPct val="115000"/>
                        </a:lnSpc>
                        <a:spcAft>
                          <a:spcPts val="0"/>
                        </a:spcAft>
                      </a:pPr>
                      <a:r>
                        <a:rPr lang="fr-FR" sz="1050" b="1">
                          <a:latin typeface="Calibri"/>
                          <a:ea typeface="Calibri"/>
                          <a:cs typeface="Times New Roman"/>
                        </a:rPr>
                        <a:t>Faculté des Sciences Ben'Msik</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Casablanca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Master Energies Renouvelables &amp; Matériaux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EMSI</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Rabat/Casa/Marrakech</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Master en mesures efficacité énergétique et énergies nouvelles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ENSET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rabat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Master en sciences de l'eau, de l'énergie et de l'environnement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5885">
                <a:tc>
                  <a:txBody>
                    <a:bodyPr/>
                    <a:lstStyle/>
                    <a:p>
                      <a:pPr>
                        <a:lnSpc>
                          <a:spcPct val="115000"/>
                        </a:lnSpc>
                        <a:spcAft>
                          <a:spcPts val="0"/>
                        </a:spcAft>
                      </a:pPr>
                      <a:r>
                        <a:rPr lang="fr-FR" sz="1050" b="1">
                          <a:latin typeface="Calibri"/>
                          <a:ea typeface="Calibri"/>
                          <a:cs typeface="Times New Roman"/>
                        </a:rPr>
                        <a:t>ISERSE</a:t>
                      </a:r>
                      <a:endParaRPr lang="fr-FR" sz="1400">
                        <a:latin typeface="Calibri"/>
                        <a:ea typeface="Calibri"/>
                        <a:cs typeface="Times New Roman"/>
                      </a:endParaRPr>
                    </a:p>
                  </a:txBody>
                  <a:tcPr marL="62581" marR="62581"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Rabat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Institut Supérieur des énergies renouvelables et des sciences de l'environnement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383827">
                <a:tc>
                  <a:txBody>
                    <a:bodyPr/>
                    <a:lstStyle/>
                    <a:p>
                      <a:pPr>
                        <a:lnSpc>
                          <a:spcPct val="115000"/>
                        </a:lnSpc>
                        <a:spcAft>
                          <a:spcPts val="0"/>
                        </a:spcAft>
                      </a:pPr>
                      <a:r>
                        <a:rPr lang="fr-FR" sz="1050" b="1">
                          <a:latin typeface="Calibri"/>
                          <a:ea typeface="Calibri"/>
                          <a:cs typeface="Times New Roman"/>
                        </a:rPr>
                        <a:t>Faculté des sciences Semlalia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Marrakech</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Master en énergétique et environnement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42">
                <a:tc>
                  <a:txBody>
                    <a:bodyPr/>
                    <a:lstStyle/>
                    <a:p>
                      <a:pPr>
                        <a:lnSpc>
                          <a:spcPct val="115000"/>
                        </a:lnSpc>
                        <a:spcAft>
                          <a:spcPts val="0"/>
                        </a:spcAft>
                      </a:pPr>
                      <a:r>
                        <a:rPr lang="fr-FR" sz="1050" b="1">
                          <a:latin typeface="Calibri"/>
                          <a:ea typeface="Calibri"/>
                          <a:cs typeface="Times New Roman"/>
                        </a:rPr>
                        <a:t>FST</a:t>
                      </a:r>
                      <a:endParaRPr lang="fr-FR" sz="1400">
                        <a:latin typeface="Calibri"/>
                        <a:ea typeface="Calibri"/>
                        <a:cs typeface="Times New Roman"/>
                      </a:endParaRPr>
                    </a:p>
                  </a:txBody>
                  <a:tcPr marL="62581" marR="62581"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Mohammedia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Master en génie énergétique</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255885">
                <a:tc>
                  <a:txBody>
                    <a:bodyPr/>
                    <a:lstStyle/>
                    <a:p>
                      <a:pPr>
                        <a:lnSpc>
                          <a:spcPct val="115000"/>
                        </a:lnSpc>
                        <a:spcAft>
                          <a:spcPts val="0"/>
                        </a:spcAft>
                      </a:pPr>
                      <a:r>
                        <a:rPr lang="fr-FR" sz="1050" b="1">
                          <a:latin typeface="Calibri"/>
                          <a:ea typeface="Calibri"/>
                          <a:cs typeface="Times New Roman"/>
                        </a:rPr>
                        <a:t>Faculté des sciences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Kenitra</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Master en énergies renouvelables</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50">
                          <a:latin typeface="Calibri"/>
                          <a:ea typeface="Calibri"/>
                          <a:cs typeface="Times New Roman"/>
                        </a:rPr>
                        <a:t>X</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5885">
                <a:tc>
                  <a:txBody>
                    <a:bodyPr/>
                    <a:lstStyle/>
                    <a:p>
                      <a:pPr>
                        <a:lnSpc>
                          <a:spcPct val="115000"/>
                        </a:lnSpc>
                        <a:spcAft>
                          <a:spcPts val="0"/>
                        </a:spcAft>
                      </a:pPr>
                      <a:r>
                        <a:rPr lang="fr-FR" sz="1050" b="1">
                          <a:latin typeface="Calibri"/>
                          <a:ea typeface="Calibri"/>
                          <a:cs typeface="Times New Roman"/>
                        </a:rPr>
                        <a:t>Faculté des sciences</a:t>
                      </a:r>
                      <a:endParaRPr lang="fr-FR" sz="1400">
                        <a:latin typeface="Calibri"/>
                        <a:ea typeface="Calibri"/>
                        <a:cs typeface="Times New Roman"/>
                      </a:endParaRPr>
                    </a:p>
                  </a:txBody>
                  <a:tcPr marL="62581" marR="62581"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050">
                          <a:latin typeface="Calibri"/>
                          <a:ea typeface="Calibri"/>
                          <a:cs typeface="Times New Roman"/>
                        </a:rPr>
                        <a:t>Agadir</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just">
                        <a:lnSpc>
                          <a:spcPct val="115000"/>
                        </a:lnSpc>
                        <a:spcAft>
                          <a:spcPts val="0"/>
                        </a:spcAft>
                      </a:pPr>
                      <a:r>
                        <a:rPr lang="fr-FR" sz="1050">
                          <a:solidFill>
                            <a:srgbClr val="000000"/>
                          </a:solidFill>
                          <a:latin typeface="Calibri"/>
                          <a:ea typeface="Times New Roman"/>
                          <a:cs typeface="Times New Roman"/>
                        </a:rPr>
                        <a:t>Master en génie des matériaux, énergétique et environnement</a:t>
                      </a:r>
                      <a:endParaRPr lang="fr-FR" sz="140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endParaRPr lang="fr-FR" sz="105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endParaRPr lang="fr-FR" sz="1050" dirty="0">
                        <a:latin typeface="Calibri"/>
                        <a:ea typeface="Calibri"/>
                        <a:cs typeface="Times New Roman"/>
                      </a:endParaRPr>
                    </a:p>
                  </a:txBody>
                  <a:tcPr marL="62581" marR="62581"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b="1" dirty="0" smtClean="0">
                <a:solidFill>
                  <a:srgbClr val="C00000"/>
                </a:solidFill>
              </a:rPr>
              <a:t>Barrières et des freins/défis à l’emploi</a:t>
            </a:r>
            <a:endParaRPr lang="fr-FR" b="1" dirty="0">
              <a:solidFill>
                <a:srgbClr val="C00000"/>
              </a:solidFill>
            </a:endParaRPr>
          </a:p>
        </p:txBody>
      </p:sp>
      <p:sp>
        <p:nvSpPr>
          <p:cNvPr id="5" name="Sous-titre 4"/>
          <p:cNvSpPr>
            <a:spLocks noGrp="1"/>
          </p:cNvSpPr>
          <p:nvPr>
            <p:ph type="subTitle" idx="1"/>
          </p:nvPr>
        </p:nvSpPr>
        <p:spPr/>
        <p:txBody>
          <a:bodyPr/>
          <a:lstStyle/>
          <a:p>
            <a:endParaRPr lang="fr-F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u="sng" dirty="0" smtClean="0">
                <a:solidFill>
                  <a:srgbClr val="C00000"/>
                </a:solidFill>
              </a:rPr>
              <a:t>Barrières liées au manque d’information et de sensibilisation</a:t>
            </a:r>
            <a:r>
              <a:rPr lang="fr-FR" sz="3200" dirty="0" smtClean="0">
                <a:solidFill>
                  <a:srgbClr val="C00000"/>
                </a:solidFill>
              </a:rPr>
              <a:t/>
            </a:r>
            <a:br>
              <a:rPr lang="fr-FR" sz="3200" dirty="0" smtClean="0">
                <a:solidFill>
                  <a:srgbClr val="C00000"/>
                </a:solidFill>
              </a:rPr>
            </a:br>
            <a:endParaRPr lang="fr-FR" sz="3200" dirty="0">
              <a:solidFill>
                <a:srgbClr val="C00000"/>
              </a:solidFill>
            </a:endParaRPr>
          </a:p>
        </p:txBody>
      </p:sp>
      <p:sp>
        <p:nvSpPr>
          <p:cNvPr id="3" name="Espace réservé du contenu 2"/>
          <p:cNvSpPr>
            <a:spLocks noGrp="1"/>
          </p:cNvSpPr>
          <p:nvPr>
            <p:ph idx="1"/>
          </p:nvPr>
        </p:nvSpPr>
        <p:spPr>
          <a:xfrm>
            <a:off x="428596" y="1285860"/>
            <a:ext cx="8229600" cy="2828932"/>
          </a:xfrm>
        </p:spPr>
        <p:txBody>
          <a:bodyPr>
            <a:normAutofit fontScale="62500" lnSpcReduction="20000"/>
          </a:bodyPr>
          <a:lstStyle/>
          <a:p>
            <a:pPr lvl="0"/>
            <a:r>
              <a:rPr lang="fr-FR" b="1" dirty="0" smtClean="0"/>
              <a:t>Manque d'information et de formation adaptés aux IAA</a:t>
            </a:r>
            <a:r>
              <a:rPr lang="fr-FR" dirty="0" smtClean="0"/>
              <a:t>: Il existe deux grands types de dispositif afin de sensibiliser les responsables d’entreprises aux enjeux de la performance énergétique : l’information et la formation.</a:t>
            </a:r>
          </a:p>
          <a:p>
            <a:pPr lvl="1"/>
            <a:r>
              <a:rPr lang="fr-FR" b="1" dirty="0" smtClean="0"/>
              <a:t>L’information</a:t>
            </a:r>
            <a:r>
              <a:rPr lang="fr-FR" dirty="0" smtClean="0"/>
              <a:t> peut s’appuyer sur la ressource documentaire disponible (quoique rare) au niveau Marocain. La ressource documentaire permet d’acquérir des notions simples de compréhension des enjeux de l’énergie, d’encourager la réflexion et d’éclairer les choix de l’entreprise: quelques guides sectoriels et étude de cas ont été développées pour le secteur IAA et d'une manière générale pour le secteur industriel:</a:t>
            </a:r>
          </a:p>
          <a:p>
            <a:endParaRPr lang="fr-FR" dirty="0"/>
          </a:p>
        </p:txBody>
      </p:sp>
      <p:graphicFrame>
        <p:nvGraphicFramePr>
          <p:cNvPr id="4" name="Tableau 3"/>
          <p:cNvGraphicFramePr>
            <a:graphicFrameLocks noGrp="1"/>
          </p:cNvGraphicFramePr>
          <p:nvPr/>
        </p:nvGraphicFramePr>
        <p:xfrm>
          <a:off x="214282" y="4071939"/>
          <a:ext cx="8643998" cy="2500332"/>
        </p:xfrm>
        <a:graphic>
          <a:graphicData uri="http://schemas.openxmlformats.org/drawingml/2006/table">
            <a:tbl>
              <a:tblPr/>
              <a:tblGrid>
                <a:gridCol w="4718462"/>
                <a:gridCol w="2506275"/>
                <a:gridCol w="1419261"/>
              </a:tblGrid>
              <a:tr h="458385">
                <a:tc>
                  <a:txBody>
                    <a:bodyPr/>
                    <a:lstStyle/>
                    <a:p>
                      <a:pPr marL="457200" marR="540385" algn="just">
                        <a:lnSpc>
                          <a:spcPct val="115000"/>
                        </a:lnSpc>
                        <a:spcAft>
                          <a:spcPts val="0"/>
                        </a:spcAft>
                      </a:pPr>
                      <a:r>
                        <a:rPr lang="fr-FR" sz="1000" b="1" dirty="0">
                          <a:solidFill>
                            <a:srgbClr val="FFFFFF"/>
                          </a:solidFill>
                          <a:latin typeface="Calibri"/>
                          <a:ea typeface="Calibri"/>
                          <a:cs typeface="Times New Roman"/>
                        </a:rPr>
                        <a:t>Publication</a:t>
                      </a:r>
                      <a:endParaRPr lang="fr-FR"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marL="457200" marR="540385" algn="just">
                        <a:lnSpc>
                          <a:spcPct val="115000"/>
                        </a:lnSpc>
                        <a:spcAft>
                          <a:spcPts val="0"/>
                        </a:spcAft>
                      </a:pPr>
                      <a:r>
                        <a:rPr lang="fr-FR" sz="1000" b="1">
                          <a:solidFill>
                            <a:srgbClr val="FFFFFF"/>
                          </a:solidFill>
                          <a:latin typeface="Calibri"/>
                          <a:ea typeface="Calibri"/>
                          <a:cs typeface="Times New Roman"/>
                        </a:rPr>
                        <a:t>Editeur et partenaires</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marL="457200" marR="540385" algn="just">
                        <a:lnSpc>
                          <a:spcPct val="115000"/>
                        </a:lnSpc>
                        <a:spcAft>
                          <a:spcPts val="0"/>
                        </a:spcAft>
                      </a:pPr>
                      <a:r>
                        <a:rPr lang="fr-FR" sz="1000" b="1">
                          <a:solidFill>
                            <a:srgbClr val="FFFFFF"/>
                          </a:solidFill>
                          <a:latin typeface="Calibri"/>
                          <a:ea typeface="Calibri"/>
                          <a:cs typeface="Times New Roman"/>
                        </a:rPr>
                        <a:t>Année</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r>
              <a:tr h="458385">
                <a:tc>
                  <a:txBody>
                    <a:bodyPr/>
                    <a:lstStyle/>
                    <a:p>
                      <a:pPr marL="457200" marR="540385" algn="just">
                        <a:lnSpc>
                          <a:spcPct val="115000"/>
                        </a:lnSpc>
                        <a:spcAft>
                          <a:spcPts val="0"/>
                        </a:spcAft>
                      </a:pPr>
                      <a:r>
                        <a:rPr lang="fr-FR" sz="1000" b="1">
                          <a:latin typeface="Calibri"/>
                          <a:ea typeface="Calibri"/>
                          <a:cs typeface="Times New Roman"/>
                        </a:rPr>
                        <a:t>Recueil d'études de cas: Application de la production plus propre dans le secteur de conserve des produits agricoles </a:t>
                      </a:r>
                      <a:endParaRPr lang="fr-FR" sz="14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CMPP, WEC, FICOPAM, USAID</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2013</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458385">
                <a:tc>
                  <a:txBody>
                    <a:bodyPr/>
                    <a:lstStyle/>
                    <a:p>
                      <a:pPr marL="457200" marR="540385" algn="just">
                        <a:lnSpc>
                          <a:spcPct val="115000"/>
                        </a:lnSpc>
                        <a:spcAft>
                          <a:spcPts val="0"/>
                        </a:spcAft>
                      </a:pPr>
                      <a:r>
                        <a:rPr lang="fr-FR" sz="1000" b="1">
                          <a:latin typeface="Calibri"/>
                          <a:ea typeface="Calibri"/>
                          <a:cs typeface="Times New Roman"/>
                        </a:rPr>
                        <a:t>Guide de la Production Plus Propre secteur des conserves de produits agricoles</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CMPP, WEC, FICOPAM, USAID</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2013</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64">
                <a:tc>
                  <a:txBody>
                    <a:bodyPr/>
                    <a:lstStyle/>
                    <a:p>
                      <a:pPr marL="457200" marR="540385" algn="just">
                        <a:lnSpc>
                          <a:spcPct val="115000"/>
                        </a:lnSpc>
                        <a:spcAft>
                          <a:spcPts val="0"/>
                        </a:spcAft>
                      </a:pPr>
                      <a:r>
                        <a:rPr lang="fr-FR" sz="1000" b="1">
                          <a:latin typeface="Calibri"/>
                          <a:ea typeface="Calibri"/>
                          <a:cs typeface="Times New Roman"/>
                        </a:rPr>
                        <a:t>Recueil d'étude de cas IAA: MEDTEST</a:t>
                      </a:r>
                      <a:endParaRPr lang="fr-FR" sz="14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ONUDI, GEF</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2012</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222264">
                <a:tc>
                  <a:txBody>
                    <a:bodyPr/>
                    <a:lstStyle/>
                    <a:p>
                      <a:pPr marL="457200" marR="540385" algn="just">
                        <a:lnSpc>
                          <a:spcPct val="115000"/>
                        </a:lnSpc>
                        <a:spcAft>
                          <a:spcPts val="0"/>
                        </a:spcAft>
                      </a:pPr>
                      <a:r>
                        <a:rPr lang="fr-FR" sz="1000" b="1">
                          <a:latin typeface="Calibri"/>
                          <a:ea typeface="Calibri"/>
                          <a:cs typeface="Times New Roman"/>
                        </a:rPr>
                        <a:t>Gestion rationnelle de l'énergie électrique et thermique (11 cahiers)</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CDER, IZDIHAR</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385">
                <a:tc>
                  <a:txBody>
                    <a:bodyPr/>
                    <a:lstStyle/>
                    <a:p>
                      <a:pPr marL="457200" marR="540385" algn="just">
                        <a:lnSpc>
                          <a:spcPct val="115000"/>
                        </a:lnSpc>
                        <a:spcAft>
                          <a:spcPts val="0"/>
                        </a:spcAft>
                      </a:pPr>
                      <a:r>
                        <a:rPr lang="fr-FR" sz="1000" b="1">
                          <a:latin typeface="Calibri"/>
                          <a:ea typeface="Calibri"/>
                          <a:cs typeface="Times New Roman"/>
                        </a:rPr>
                        <a:t>Meilleures techniques disponibles (MTD) pour l’industrie laitière au Maroc</a:t>
                      </a:r>
                      <a:endParaRPr lang="fr-FR" sz="14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VITO, CMPP</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2012</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222264">
                <a:tc>
                  <a:txBody>
                    <a:bodyPr/>
                    <a:lstStyle/>
                    <a:p>
                      <a:pPr marL="457200" marR="540385" algn="just">
                        <a:lnSpc>
                          <a:spcPct val="115000"/>
                        </a:lnSpc>
                        <a:spcAft>
                          <a:spcPts val="0"/>
                        </a:spcAft>
                      </a:pPr>
                      <a:r>
                        <a:rPr lang="fr-FR" sz="1000" b="1">
                          <a:latin typeface="Calibri"/>
                          <a:ea typeface="Calibri"/>
                          <a:cs typeface="Times New Roman"/>
                        </a:rPr>
                        <a:t>Guide efficacité et énergies renouvelables en Industrie</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540385" algn="just">
                        <a:lnSpc>
                          <a:spcPct val="115000"/>
                        </a:lnSpc>
                        <a:spcAft>
                          <a:spcPts val="0"/>
                        </a:spcAft>
                      </a:pPr>
                      <a:r>
                        <a:rPr lang="fr-FR" sz="1000">
                          <a:latin typeface="Calibri"/>
                          <a:ea typeface="Calibri"/>
                          <a:cs typeface="Times New Roman"/>
                        </a:rPr>
                        <a:t>GIZ</a:t>
                      </a:r>
                      <a:endParaRPr lang="fr-FR"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marR="540385" algn="just">
                        <a:lnSpc>
                          <a:spcPct val="115000"/>
                        </a:lnSpc>
                        <a:spcAft>
                          <a:spcPts val="0"/>
                        </a:spcAft>
                      </a:pPr>
                      <a:r>
                        <a:rPr lang="fr-FR" sz="1000" dirty="0">
                          <a:latin typeface="Calibri"/>
                          <a:ea typeface="Calibri"/>
                          <a:cs typeface="Times New Roman"/>
                        </a:rPr>
                        <a:t>2015</a:t>
                      </a:r>
                      <a:endParaRPr lang="fr-FR"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b="1" dirty="0" smtClean="0"/>
              <a:t>En matière de formation, les objectifs poursuivis sont très différents : </a:t>
            </a:r>
            <a:r>
              <a:rPr lang="fr-FR" dirty="0" smtClean="0"/>
              <a:t>Sensibiliser les interlocuteurs aux enjeux d’efficacité énergétique, Renforcer des compétences et en acquérir de nouvelles. Pour permettre cela, des demandes de formations ou des outils pédagogiques doivent être formulés en accord avec les fédérations</a:t>
            </a:r>
            <a:r>
              <a:rPr lang="fr-FR" b="1" dirty="0" smtClean="0"/>
              <a:t> </a:t>
            </a:r>
            <a:r>
              <a:rPr lang="fr-FR" dirty="0" smtClean="0"/>
              <a:t>professionnelles</a:t>
            </a:r>
            <a:endParaRPr lang="fr-FR"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u="sng" dirty="0" smtClean="0">
                <a:solidFill>
                  <a:srgbClr val="C00000"/>
                </a:solidFill>
              </a:rPr>
              <a:t>Barrières financières</a:t>
            </a:r>
            <a:r>
              <a:rPr lang="fr-FR" sz="3200" dirty="0" smtClean="0">
                <a:solidFill>
                  <a:srgbClr val="C00000"/>
                </a:solidFill>
              </a:rPr>
              <a:t/>
            </a:r>
            <a:br>
              <a:rPr lang="fr-FR" sz="3200" dirty="0" smtClean="0">
                <a:solidFill>
                  <a:srgbClr val="C00000"/>
                </a:solidFill>
              </a:rPr>
            </a:br>
            <a:endParaRPr lang="fr-FR" sz="3200" dirty="0">
              <a:solidFill>
                <a:srgbClr val="C00000"/>
              </a:solidFill>
            </a:endParaRPr>
          </a:p>
        </p:txBody>
      </p:sp>
      <p:sp>
        <p:nvSpPr>
          <p:cNvPr id="3" name="Espace réservé du contenu 2"/>
          <p:cNvSpPr>
            <a:spLocks noGrp="1"/>
          </p:cNvSpPr>
          <p:nvPr>
            <p:ph idx="1"/>
          </p:nvPr>
        </p:nvSpPr>
        <p:spPr/>
        <p:txBody>
          <a:bodyPr/>
          <a:lstStyle/>
          <a:p>
            <a:pPr lvl="0"/>
            <a:r>
              <a:rPr lang="fr-FR" dirty="0" smtClean="0"/>
              <a:t>Financements lourds: peu accessibles aux PME.</a:t>
            </a:r>
          </a:p>
          <a:p>
            <a:pPr lvl="0"/>
            <a:r>
              <a:rPr lang="fr-FR" dirty="0" smtClean="0"/>
              <a:t>Absence de modèles financiers incitatifs pour les PME.</a:t>
            </a:r>
          </a:p>
          <a:p>
            <a:pPr lvl="0"/>
            <a:r>
              <a:rPr lang="fr-FR" dirty="0" smtClean="0"/>
              <a:t>Des outils existants non adaptés aux PME.</a:t>
            </a:r>
          </a:p>
          <a:p>
            <a:pPr lvl="0"/>
            <a:r>
              <a:rPr lang="fr-FR" dirty="0" smtClean="0"/>
              <a:t>Problèmes de coût des matériels d'EE et ER.</a:t>
            </a:r>
          </a:p>
          <a:p>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439718"/>
          </a:xfrm>
        </p:spPr>
        <p:txBody>
          <a:bodyPr>
            <a:normAutofit/>
          </a:bodyPr>
          <a:lstStyle/>
          <a:p>
            <a:r>
              <a:rPr lang="fr-FR" sz="2000" b="1" dirty="0" smtClean="0">
                <a:solidFill>
                  <a:srgbClr val="C00000"/>
                </a:solidFill>
              </a:rPr>
              <a:t>Nombre d’entreprises par activité</a:t>
            </a:r>
            <a:endParaRPr lang="fr-FR" sz="2000" b="1" dirty="0">
              <a:solidFill>
                <a:srgbClr val="C00000"/>
              </a:solidFill>
            </a:endParaRPr>
          </a:p>
        </p:txBody>
      </p:sp>
      <p:pic>
        <p:nvPicPr>
          <p:cNvPr id="4" name="Image 3"/>
          <p:cNvPicPr/>
          <p:nvPr/>
        </p:nvPicPr>
        <p:blipFill>
          <a:blip r:embed="rId2"/>
          <a:srcRect/>
          <a:stretch>
            <a:fillRect/>
          </a:stretch>
        </p:blipFill>
        <p:spPr bwMode="auto">
          <a:xfrm>
            <a:off x="142844" y="857232"/>
            <a:ext cx="8786874" cy="5786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rmAutofit fontScale="90000"/>
          </a:bodyPr>
          <a:lstStyle/>
          <a:p>
            <a:r>
              <a:rPr lang="fr-FR" b="1" dirty="0" smtClean="0">
                <a:solidFill>
                  <a:srgbClr val="C00000"/>
                </a:solidFill>
              </a:rPr>
              <a:t>Liste des principales entreprises publique et privée offrant les services ER/EE dans l’IAA </a:t>
            </a:r>
            <a:endParaRPr lang="fr-FR" b="1" dirty="0">
              <a:solidFill>
                <a:srgbClr val="C00000"/>
              </a:solidFill>
            </a:endParaRPr>
          </a:p>
        </p:txBody>
      </p:sp>
      <p:sp>
        <p:nvSpPr>
          <p:cNvPr id="5" name="Sous-titre 4"/>
          <p:cNvSpPr>
            <a:spLocks noGrp="1"/>
          </p:cNvSpPr>
          <p:nvPr>
            <p:ph type="subTitle" idx="1"/>
          </p:nvPr>
        </p:nvSpPr>
        <p:spPr/>
        <p:txBody>
          <a:bodyPr/>
          <a:lstStyle/>
          <a:p>
            <a:endParaRPr lang="fr-F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u="sng" dirty="0" smtClean="0">
                <a:solidFill>
                  <a:srgbClr val="C00000"/>
                </a:solidFill>
              </a:rPr>
              <a:t>Entreprises Publiques et semi-publiques</a:t>
            </a:r>
            <a:r>
              <a:rPr lang="fr-FR" sz="3200" dirty="0" smtClean="0">
                <a:solidFill>
                  <a:srgbClr val="C00000"/>
                </a:solidFill>
              </a:rPr>
              <a:t/>
            </a:r>
            <a:br>
              <a:rPr lang="fr-FR" sz="3200" dirty="0" smtClean="0">
                <a:solidFill>
                  <a:srgbClr val="C00000"/>
                </a:solidFill>
              </a:rPr>
            </a:br>
            <a:endParaRPr lang="fr-FR" sz="3200" dirty="0">
              <a:solidFill>
                <a:srgbClr val="C00000"/>
              </a:solidFill>
            </a:endParaRPr>
          </a:p>
        </p:txBody>
      </p:sp>
      <p:graphicFrame>
        <p:nvGraphicFramePr>
          <p:cNvPr id="4" name="Espace réservé du contenu 3"/>
          <p:cNvGraphicFramePr>
            <a:graphicFrameLocks noGrp="1"/>
          </p:cNvGraphicFramePr>
          <p:nvPr>
            <p:ph idx="1"/>
          </p:nvPr>
        </p:nvGraphicFramePr>
        <p:xfrm>
          <a:off x="785786" y="1643050"/>
          <a:ext cx="7429553" cy="3470148"/>
        </p:xfrm>
        <a:graphic>
          <a:graphicData uri="http://schemas.openxmlformats.org/drawingml/2006/table">
            <a:tbl>
              <a:tblPr/>
              <a:tblGrid>
                <a:gridCol w="959898"/>
                <a:gridCol w="904920"/>
                <a:gridCol w="3945092"/>
                <a:gridCol w="627054"/>
                <a:gridCol w="457661"/>
                <a:gridCol w="534928"/>
              </a:tblGrid>
              <a:tr h="0">
                <a:tc>
                  <a:txBody>
                    <a:bodyPr/>
                    <a:lstStyle/>
                    <a:p>
                      <a:pPr>
                        <a:lnSpc>
                          <a:spcPct val="115000"/>
                        </a:lnSpc>
                        <a:spcAft>
                          <a:spcPts val="0"/>
                        </a:spcAft>
                      </a:pPr>
                      <a:r>
                        <a:rPr lang="fr-FR" sz="1800" b="1">
                          <a:solidFill>
                            <a:srgbClr val="FFFFFF"/>
                          </a:solidFill>
                          <a:latin typeface="Calibri"/>
                          <a:ea typeface="Calibri"/>
                          <a:cs typeface="Times New Roman"/>
                        </a:rPr>
                        <a:t>Dénomination</a:t>
                      </a:r>
                      <a:endParaRPr lang="fr-FR" sz="32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Lieu</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Activité</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Création</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EE</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ER</a:t>
                      </a:r>
                      <a:endParaRPr lang="fr-FR" sz="32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r>
              <a:tr h="0">
                <a:tc>
                  <a:txBody>
                    <a:bodyPr/>
                    <a:lstStyle/>
                    <a:p>
                      <a:pPr>
                        <a:lnSpc>
                          <a:spcPct val="115000"/>
                        </a:lnSpc>
                        <a:spcAft>
                          <a:spcPts val="0"/>
                        </a:spcAft>
                      </a:pPr>
                      <a:r>
                        <a:rPr lang="fr-FR" sz="1800" b="1">
                          <a:latin typeface="Calibri"/>
                          <a:ea typeface="Calibri"/>
                          <a:cs typeface="Times New Roman"/>
                        </a:rPr>
                        <a:t>IRESEN</a:t>
                      </a:r>
                      <a:endParaRPr lang="fr-FR" sz="32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Rabat</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Institut de recherche en énergie solaire et en énergies nouvelles</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2011</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endParaRPr lang="fr-FR" sz="18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X</a:t>
                      </a:r>
                      <a:endParaRPr lang="fr-FR" sz="32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800" b="1">
                          <a:latin typeface="Calibri"/>
                          <a:ea typeface="Calibri"/>
                          <a:cs typeface="Times New Roman"/>
                        </a:rPr>
                        <a:t>ADEREE</a:t>
                      </a:r>
                      <a:endParaRPr lang="fr-FR" sz="32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Rabat</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Agence de développement des énergies renouvelables et l'efficacité énergétique</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endParaRPr lang="fr-FR" sz="18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X</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X</a:t>
                      </a:r>
                      <a:endParaRPr lang="fr-FR" sz="32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800" b="1">
                          <a:latin typeface="Calibri"/>
                          <a:ea typeface="Calibri"/>
                          <a:cs typeface="Times New Roman"/>
                        </a:rPr>
                        <a:t>SIE</a:t>
                      </a:r>
                      <a:endParaRPr lang="fr-FR" sz="32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Rabat</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Société d'investissements Energétiques</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2010</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X</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X</a:t>
                      </a:r>
                      <a:endParaRPr lang="fr-FR" sz="32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800" b="1">
                          <a:latin typeface="Calibri"/>
                          <a:ea typeface="Calibri"/>
                          <a:cs typeface="Times New Roman"/>
                        </a:rPr>
                        <a:t>MASEN</a:t>
                      </a:r>
                      <a:endParaRPr lang="fr-FR" sz="32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Rabat</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Agence marocaine de l'énergie solaire</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2010</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endParaRPr lang="fr-FR" sz="18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X</a:t>
                      </a:r>
                      <a:endParaRPr lang="fr-FR" sz="32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800" b="1">
                          <a:latin typeface="Calibri"/>
                          <a:ea typeface="Calibri"/>
                          <a:cs typeface="Times New Roman"/>
                        </a:rPr>
                        <a:t>SMADER</a:t>
                      </a:r>
                      <a:endParaRPr lang="fr-FR" sz="320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Mohammedia</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La Société Marocaine de Développement des Energies Renouvelables</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2006</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endParaRPr lang="fr-FR" sz="18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dirty="0">
                          <a:latin typeface="Calibri"/>
                          <a:ea typeface="Calibri"/>
                          <a:cs typeface="Times New Roman"/>
                        </a:rPr>
                        <a:t>X</a:t>
                      </a:r>
                      <a:endParaRPr lang="fr-FR" sz="3200" dirty="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u="sng" dirty="0" smtClean="0">
                <a:solidFill>
                  <a:srgbClr val="C00000"/>
                </a:solidFill>
              </a:rPr>
              <a:t>Fédérations et Associations</a:t>
            </a:r>
            <a:r>
              <a:rPr lang="fr-FR" sz="3200" dirty="0" smtClean="0">
                <a:solidFill>
                  <a:srgbClr val="C00000"/>
                </a:solidFill>
              </a:rPr>
              <a:t/>
            </a:r>
            <a:br>
              <a:rPr lang="fr-FR" sz="3200" dirty="0" smtClean="0">
                <a:solidFill>
                  <a:srgbClr val="C00000"/>
                </a:solidFill>
              </a:rPr>
            </a:br>
            <a:endParaRPr lang="fr-FR" sz="3200" dirty="0">
              <a:solidFill>
                <a:srgbClr val="C00000"/>
              </a:solidFill>
            </a:endParaRPr>
          </a:p>
        </p:txBody>
      </p:sp>
      <p:graphicFrame>
        <p:nvGraphicFramePr>
          <p:cNvPr id="4" name="Espace réservé du contenu 3"/>
          <p:cNvGraphicFramePr>
            <a:graphicFrameLocks noGrp="1"/>
          </p:cNvGraphicFramePr>
          <p:nvPr>
            <p:ph idx="1"/>
          </p:nvPr>
        </p:nvGraphicFramePr>
        <p:xfrm>
          <a:off x="500034" y="1785926"/>
          <a:ext cx="8072493" cy="2453640"/>
        </p:xfrm>
        <a:graphic>
          <a:graphicData uri="http://schemas.openxmlformats.org/drawingml/2006/table">
            <a:tbl>
              <a:tblPr/>
              <a:tblGrid>
                <a:gridCol w="1091401"/>
                <a:gridCol w="1194615"/>
                <a:gridCol w="3928190"/>
                <a:gridCol w="681318"/>
                <a:gridCol w="547314"/>
                <a:gridCol w="629655"/>
              </a:tblGrid>
              <a:tr h="0">
                <a:tc>
                  <a:txBody>
                    <a:bodyPr/>
                    <a:lstStyle/>
                    <a:p>
                      <a:pPr>
                        <a:lnSpc>
                          <a:spcPct val="115000"/>
                        </a:lnSpc>
                        <a:spcAft>
                          <a:spcPts val="0"/>
                        </a:spcAft>
                      </a:pPr>
                      <a:r>
                        <a:rPr lang="fr-FR" sz="1800" b="1" dirty="0">
                          <a:solidFill>
                            <a:srgbClr val="FFFFFF"/>
                          </a:solidFill>
                          <a:latin typeface="Calibri"/>
                          <a:ea typeface="Calibri"/>
                          <a:cs typeface="Times New Roman"/>
                        </a:rPr>
                        <a:t>Dénomination</a:t>
                      </a:r>
                      <a:endParaRPr lang="fr-FR" sz="3200" dirty="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dirty="0">
                          <a:solidFill>
                            <a:srgbClr val="FFFFFF"/>
                          </a:solidFill>
                          <a:latin typeface="Calibri"/>
                          <a:ea typeface="Calibri"/>
                          <a:cs typeface="Times New Roman"/>
                        </a:rPr>
                        <a:t>Lieu</a:t>
                      </a:r>
                      <a:endParaRPr lang="fr-FR" sz="3200" dirty="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Activité</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Création</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EE</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a:lnSpc>
                          <a:spcPct val="115000"/>
                        </a:lnSpc>
                        <a:spcAft>
                          <a:spcPts val="0"/>
                        </a:spcAft>
                      </a:pPr>
                      <a:r>
                        <a:rPr lang="fr-FR" sz="1800" b="1">
                          <a:solidFill>
                            <a:srgbClr val="FFFFFF"/>
                          </a:solidFill>
                          <a:latin typeface="Calibri"/>
                          <a:ea typeface="Calibri"/>
                          <a:cs typeface="Times New Roman"/>
                        </a:rPr>
                        <a:t>ER</a:t>
                      </a:r>
                      <a:endParaRPr lang="fr-FR" sz="3200">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r>
              <a:tr h="0">
                <a:tc>
                  <a:txBody>
                    <a:bodyPr/>
                    <a:lstStyle/>
                    <a:p>
                      <a:pPr>
                        <a:lnSpc>
                          <a:spcPct val="115000"/>
                        </a:lnSpc>
                        <a:spcAft>
                          <a:spcPts val="0"/>
                        </a:spcAft>
                      </a:pPr>
                      <a:r>
                        <a:rPr lang="fr-FR" sz="1800" b="1" dirty="0">
                          <a:latin typeface="Calibri"/>
                          <a:ea typeface="Calibri"/>
                          <a:cs typeface="Times New Roman"/>
                        </a:rPr>
                        <a:t>AMISOLE</a:t>
                      </a:r>
                      <a:endParaRPr lang="fr-FR" sz="3200" dirty="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Casablanca</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Association Marocaine des Industries Solaires et Eoliennes</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1987</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endParaRPr lang="fr-FR" sz="1800" dirty="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800" dirty="0">
                          <a:latin typeface="Calibri"/>
                          <a:ea typeface="Calibri"/>
                          <a:cs typeface="Times New Roman"/>
                        </a:rPr>
                        <a:t>X</a:t>
                      </a: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a:lnSpc>
                          <a:spcPct val="115000"/>
                        </a:lnSpc>
                        <a:spcAft>
                          <a:spcPts val="0"/>
                        </a:spcAft>
                      </a:pPr>
                      <a:r>
                        <a:rPr lang="fr-FR" sz="1800" b="1" dirty="0">
                          <a:latin typeface="Calibri"/>
                          <a:ea typeface="Calibri"/>
                          <a:cs typeface="Times New Roman"/>
                        </a:rPr>
                        <a:t>CLUSTER SOLAIRE</a:t>
                      </a:r>
                      <a:endParaRPr lang="fr-FR" sz="3200" dirty="0">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dirty="0">
                          <a:latin typeface="Calibri"/>
                          <a:ea typeface="Calibri"/>
                          <a:cs typeface="Times New Roman"/>
                        </a:rPr>
                        <a:t>Casablanca</a:t>
                      </a:r>
                      <a:endParaRPr lang="fr-FR" sz="3200" dirty="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Association des acteurs du secteur solaire</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a:latin typeface="Calibri"/>
                          <a:ea typeface="Calibri"/>
                          <a:cs typeface="Times New Roman"/>
                        </a:rPr>
                        <a:t>2009</a:t>
                      </a: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endParaRPr lang="fr-FR" sz="1800" dirty="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fr-FR" sz="1800" dirty="0">
                          <a:latin typeface="Calibri"/>
                          <a:ea typeface="Calibri"/>
                          <a:cs typeface="Times New Roman"/>
                        </a:rPr>
                        <a:t>X</a:t>
                      </a: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0">
                <a:tc>
                  <a:txBody>
                    <a:bodyPr/>
                    <a:lstStyle/>
                    <a:p>
                      <a:pPr marL="0" algn="l" defTabSz="914400" rtl="0" eaLnBrk="1" latinLnBrk="0" hangingPunct="1">
                        <a:lnSpc>
                          <a:spcPct val="115000"/>
                        </a:lnSpc>
                        <a:spcAft>
                          <a:spcPts val="0"/>
                        </a:spcAft>
                      </a:pPr>
                      <a:r>
                        <a:rPr lang="fr-FR" sz="1800" b="1" kern="1200" dirty="0" smtClean="0">
                          <a:solidFill>
                            <a:schemeClr val="tx1"/>
                          </a:solidFill>
                          <a:latin typeface="Calibri"/>
                          <a:ea typeface="Calibri"/>
                          <a:cs typeface="Times New Roman"/>
                        </a:rPr>
                        <a:t>AMPERE</a:t>
                      </a:r>
                      <a:endParaRPr lang="fr-FR" sz="1800" b="1" kern="1200" dirty="0">
                        <a:solidFill>
                          <a:schemeClr val="tx1"/>
                        </a:solidFill>
                        <a:latin typeface="Calibri"/>
                        <a:ea typeface="Calibri"/>
                        <a:cs typeface="Times New Roman"/>
                      </a:endParaRPr>
                    </a:p>
                  </a:txBody>
                  <a:tcPr marL="68580" marR="68580"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fr-FR" sz="1800" kern="1200" dirty="0" smtClean="0">
                          <a:solidFill>
                            <a:schemeClr val="tx1"/>
                          </a:solidFill>
                          <a:latin typeface="Calibri"/>
                          <a:ea typeface="Calibri"/>
                          <a:cs typeface="Times New Roman"/>
                        </a:rPr>
                        <a:t>Rabat</a:t>
                      </a:r>
                      <a:endParaRPr lang="fr-FR" sz="1800" kern="1200" dirty="0">
                        <a:solidFill>
                          <a:schemeClr val="tx1"/>
                        </a:solidFill>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endParaRPr lang="fr-FR" sz="3200">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fr-FR" sz="1800" kern="1200" dirty="0" smtClean="0">
                          <a:solidFill>
                            <a:schemeClr val="tx1"/>
                          </a:solidFill>
                          <a:latin typeface="Calibri"/>
                          <a:ea typeface="Calibri"/>
                          <a:cs typeface="Times New Roman"/>
                        </a:rPr>
                        <a:t>x</a:t>
                      </a:r>
                      <a:endParaRPr lang="fr-FR" sz="1800" kern="1200" dirty="0">
                        <a:solidFill>
                          <a:schemeClr val="tx1"/>
                        </a:solidFill>
                        <a:latin typeface="Calibri"/>
                        <a:ea typeface="Calibri"/>
                        <a:cs typeface="Times New Roman"/>
                      </a:endParaRPr>
                    </a:p>
                  </a:txBody>
                  <a:tcPr marL="68580" marR="68580"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fr-FR" sz="1800" kern="1200" dirty="0" smtClean="0">
                          <a:solidFill>
                            <a:schemeClr val="tx1"/>
                          </a:solidFill>
                          <a:latin typeface="Calibri"/>
                          <a:ea typeface="Calibri"/>
                          <a:cs typeface="Times New Roman"/>
                        </a:rPr>
                        <a:t>x</a:t>
                      </a:r>
                      <a:endParaRPr lang="fr-FR" sz="1800" kern="1200" dirty="0">
                        <a:solidFill>
                          <a:schemeClr val="tx1"/>
                        </a:solidFill>
                        <a:latin typeface="Calibri"/>
                        <a:ea typeface="Calibri"/>
                        <a:cs typeface="Times New Roman"/>
                      </a:endParaRPr>
                    </a:p>
                  </a:txBody>
                  <a:tcPr marL="68580" marR="68580"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u="sng" dirty="0" smtClean="0">
                <a:solidFill>
                  <a:srgbClr val="C00000"/>
                </a:solidFill>
              </a:rPr>
              <a:t>Bureaux d'études</a:t>
            </a:r>
            <a:r>
              <a:rPr lang="fr-FR" sz="3200" dirty="0" smtClean="0">
                <a:solidFill>
                  <a:srgbClr val="C00000"/>
                </a:solidFill>
              </a:rPr>
              <a:t/>
            </a:r>
            <a:br>
              <a:rPr lang="fr-FR" sz="3200" dirty="0" smtClean="0">
                <a:solidFill>
                  <a:srgbClr val="C00000"/>
                </a:solidFill>
              </a:rPr>
            </a:br>
            <a:endParaRPr lang="fr-FR" sz="3200" dirty="0">
              <a:solidFill>
                <a:srgbClr val="C00000"/>
              </a:solidFill>
            </a:endParaRPr>
          </a:p>
        </p:txBody>
      </p:sp>
      <p:graphicFrame>
        <p:nvGraphicFramePr>
          <p:cNvPr id="4" name="Espace réservé du contenu 3"/>
          <p:cNvGraphicFramePr>
            <a:graphicFrameLocks noGrp="1"/>
          </p:cNvGraphicFramePr>
          <p:nvPr>
            <p:ph idx="1"/>
          </p:nvPr>
        </p:nvGraphicFramePr>
        <p:xfrm>
          <a:off x="357158" y="928670"/>
          <a:ext cx="8215372" cy="6044231"/>
        </p:xfrm>
        <a:graphic>
          <a:graphicData uri="http://schemas.openxmlformats.org/drawingml/2006/table">
            <a:tbl>
              <a:tblPr/>
              <a:tblGrid>
                <a:gridCol w="464992"/>
                <a:gridCol w="1067997"/>
                <a:gridCol w="1051569"/>
                <a:gridCol w="4676188"/>
                <a:gridCol w="954626"/>
              </a:tblGrid>
              <a:tr h="141703">
                <a:tc>
                  <a:txBody>
                    <a:bodyPr/>
                    <a:lstStyle/>
                    <a:p>
                      <a:pPr algn="ctr">
                        <a:lnSpc>
                          <a:spcPct val="115000"/>
                        </a:lnSpc>
                        <a:spcAft>
                          <a:spcPts val="1000"/>
                        </a:spcAft>
                      </a:pPr>
                      <a:r>
                        <a:rPr lang="fr-FR" sz="800" b="1">
                          <a:solidFill>
                            <a:srgbClr val="FFFFFF"/>
                          </a:solidFill>
                          <a:latin typeface="Calibri"/>
                          <a:ea typeface="Times New Roman"/>
                          <a:cs typeface="Times New Roman"/>
                        </a:rPr>
                        <a:t>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gn="ctr">
                        <a:lnSpc>
                          <a:spcPct val="115000"/>
                        </a:lnSpc>
                        <a:spcAft>
                          <a:spcPts val="1000"/>
                        </a:spcAft>
                      </a:pPr>
                      <a:r>
                        <a:rPr lang="fr-FR" sz="800" b="1">
                          <a:solidFill>
                            <a:srgbClr val="FFFFFF"/>
                          </a:solidFill>
                          <a:latin typeface="Arial"/>
                          <a:ea typeface="Times New Roman"/>
                          <a:cs typeface="Times New Roman"/>
                        </a:rPr>
                        <a:t>BET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gn="ctr">
                        <a:lnSpc>
                          <a:spcPct val="115000"/>
                        </a:lnSpc>
                        <a:spcAft>
                          <a:spcPts val="1000"/>
                        </a:spcAft>
                      </a:pPr>
                      <a:r>
                        <a:rPr lang="fr-FR" sz="800" b="1">
                          <a:solidFill>
                            <a:srgbClr val="FFFFFF"/>
                          </a:solidFill>
                          <a:latin typeface="Arial"/>
                          <a:ea typeface="Times New Roman"/>
                          <a:cs typeface="Times New Roman"/>
                        </a:rPr>
                        <a:t>Lieu</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gn="ctr">
                        <a:lnSpc>
                          <a:spcPct val="115000"/>
                        </a:lnSpc>
                        <a:spcAft>
                          <a:spcPts val="1000"/>
                        </a:spcAft>
                      </a:pPr>
                      <a:r>
                        <a:rPr lang="fr-FR" sz="800" b="1">
                          <a:solidFill>
                            <a:srgbClr val="FFFFFF"/>
                          </a:solidFill>
                          <a:latin typeface="Arial"/>
                          <a:ea typeface="Times New Roman"/>
                          <a:cs typeface="Times New Roman"/>
                        </a:rPr>
                        <a:t>Domaine d'activité</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c>
                  <a:txBody>
                    <a:bodyPr/>
                    <a:lstStyle/>
                    <a:p>
                      <a:pPr algn="ctr">
                        <a:lnSpc>
                          <a:spcPct val="115000"/>
                        </a:lnSpc>
                        <a:spcAft>
                          <a:spcPts val="1000"/>
                        </a:spcAft>
                      </a:pPr>
                      <a:r>
                        <a:rPr lang="fr-FR" sz="800" b="1">
                          <a:solidFill>
                            <a:srgbClr val="FFFFFF"/>
                          </a:solidFill>
                          <a:latin typeface="Arial"/>
                          <a:ea typeface="Times New Roman"/>
                          <a:cs typeface="Times New Roman"/>
                        </a:rPr>
                        <a:t>Année de création</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9646"/>
                    </a:solidFill>
                  </a:tcPr>
                </a:tc>
              </a:tr>
              <a:tr h="235099">
                <a:tc>
                  <a:txBody>
                    <a:bodyPr/>
                    <a:lstStyle/>
                    <a:p>
                      <a:pPr algn="ctr">
                        <a:lnSpc>
                          <a:spcPct val="115000"/>
                        </a:lnSpc>
                        <a:spcAft>
                          <a:spcPts val="1000"/>
                        </a:spcAft>
                      </a:pPr>
                      <a:r>
                        <a:rPr lang="fr-FR" sz="800">
                          <a:solidFill>
                            <a:srgbClr val="000000"/>
                          </a:solidFill>
                          <a:latin typeface="Calibri"/>
                          <a:ea typeface="Times New Roman"/>
                          <a:cs typeface="Times New Roman"/>
                        </a:rPr>
                        <a:t>1</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NOVEC</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Salé</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Bureau d'études: grands ouvrages hydrauliques, infrastructures routières et ferroviaires, eau potable, ressources en eau, assainissement, Batiment, environnement, agriculture, énergie, aménagement urbain</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1958</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22088">
                <a:tc>
                  <a:txBody>
                    <a:bodyPr/>
                    <a:lstStyle/>
                    <a:p>
                      <a:pPr algn="ctr">
                        <a:lnSpc>
                          <a:spcPct val="115000"/>
                        </a:lnSpc>
                        <a:spcAft>
                          <a:spcPts val="1000"/>
                        </a:spcAft>
                      </a:pPr>
                      <a:r>
                        <a:rPr lang="fr-FR" sz="800">
                          <a:solidFill>
                            <a:srgbClr val="000000"/>
                          </a:solidFill>
                          <a:latin typeface="Calibri"/>
                          <a:ea typeface="Times New Roman"/>
                          <a:cs typeface="Times New Roman"/>
                        </a:rPr>
                        <a:t>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ADS Maroc</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ingénierie en eau, énergie et environnement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1995</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665">
                <a:tc>
                  <a:txBody>
                    <a:bodyPr/>
                    <a:lstStyle/>
                    <a:p>
                      <a:pPr algn="ctr">
                        <a:lnSpc>
                          <a:spcPct val="115000"/>
                        </a:lnSpc>
                        <a:spcAft>
                          <a:spcPts val="1000"/>
                        </a:spcAft>
                      </a:pPr>
                      <a:r>
                        <a:rPr lang="fr-FR" sz="800">
                          <a:solidFill>
                            <a:srgbClr val="000000"/>
                          </a:solidFill>
                          <a:latin typeface="Calibri"/>
                          <a:ea typeface="Times New Roman"/>
                          <a:cs typeface="Times New Roman"/>
                        </a:rPr>
                        <a:t>3</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Citech Ingénierie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Bureau d'études des lots techniques, maitrise de l'énergie, diagnostic par hormographie infrarouge, formation technique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1995</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Cleantech</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Bureau d'études: énergie, eau, environnement.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1995</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5</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GEMTECH</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Etudes et gestion de l'eau et des énergies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1995</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6</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Noratech</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Enérgie et environement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1995</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17">
                <a:tc>
                  <a:txBody>
                    <a:bodyPr/>
                    <a:lstStyle/>
                    <a:p>
                      <a:pPr algn="ctr">
                        <a:lnSpc>
                          <a:spcPct val="115000"/>
                        </a:lnSpc>
                        <a:spcAft>
                          <a:spcPts val="1000"/>
                        </a:spcAft>
                      </a:pPr>
                      <a:r>
                        <a:rPr lang="fr-FR" sz="800">
                          <a:solidFill>
                            <a:srgbClr val="000000"/>
                          </a:solidFill>
                          <a:latin typeface="Calibri"/>
                          <a:ea typeface="Times New Roman"/>
                          <a:cs typeface="Times New Roman"/>
                        </a:rPr>
                        <a:t>7</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Normindus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Ingénierie des réseaux et installations industrielles et bâtiment: études, suivi, réception, maintenance. Diagnostic, expertise, mise aux normes et à niveau, optimisation et efficacité de l'énergie.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1997</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8</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Istichar</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Marrakech</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Etudes technico-économiques et d'impact relatives à l'énergie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1999</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9</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EDIC consulting</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Info, conseil et formation dans le domaine de la gestion de déchets.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2000</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10</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Cimaf solaire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Fkih Ben Salah</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Solutions solaires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2002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11</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Reduce Invent Optimize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Audit énergétique, énergies renouvelables, éco-conception</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2006</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12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Elexpert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Ingénierie et solutions d'automatismes d'efficacité énergétique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2007</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13</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SUNVALOR Maroc</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Bureau d'études énergie renouvelable et énergétique du bâtiment.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2008</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Vital environnement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Efficacité énergétique: éclairage led, chauffe-eau solaire.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2009</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15</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Green Tech Energy</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Fès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Etudes énergétiques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2010</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08327">
                <a:tc>
                  <a:txBody>
                    <a:bodyPr/>
                    <a:lstStyle/>
                    <a:p>
                      <a:pPr algn="ctr">
                        <a:lnSpc>
                          <a:spcPct val="115000"/>
                        </a:lnSpc>
                        <a:spcAft>
                          <a:spcPts val="1000"/>
                        </a:spcAft>
                      </a:pPr>
                      <a:r>
                        <a:rPr lang="fr-FR" sz="800">
                          <a:solidFill>
                            <a:srgbClr val="000000"/>
                          </a:solidFill>
                          <a:latin typeface="Calibri"/>
                          <a:ea typeface="Times New Roman"/>
                          <a:cs typeface="Times New Roman"/>
                        </a:rPr>
                        <a:t>16</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Meolink</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La performance énergétique et l'intelligence dans le bâtiments.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2011</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17</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Fraquemar</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i="1">
                          <a:solidFill>
                            <a:srgbClr val="000000"/>
                          </a:solidFill>
                          <a:latin typeface="Arial"/>
                          <a:ea typeface="Times New Roman"/>
                          <a:cs typeface="Times New Roman"/>
                        </a:rPr>
                        <a:t>Bureaux d'ingénierie et conseil en énergie, eau et environnement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18</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A2es Consulting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Energies renouvelables, solaire, thermique et photovoltaïque. climatisation (matériel et solutions).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19</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Eco Solenergies Maroc</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Marrakech</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Energie solaire, thermique, photovoltaïque et pompage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20</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A3er</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Audit, efficacité énergétique &amp; énergies renouvelables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935">
                <a:tc>
                  <a:txBody>
                    <a:bodyPr/>
                    <a:lstStyle/>
                    <a:p>
                      <a:pPr algn="ctr">
                        <a:lnSpc>
                          <a:spcPct val="115000"/>
                        </a:lnSpc>
                        <a:spcAft>
                          <a:spcPts val="1000"/>
                        </a:spcAft>
                      </a:pPr>
                      <a:r>
                        <a:rPr lang="fr-FR" sz="800">
                          <a:solidFill>
                            <a:srgbClr val="000000"/>
                          </a:solidFill>
                          <a:latin typeface="Calibri"/>
                          <a:ea typeface="Times New Roman"/>
                          <a:cs typeface="Times New Roman"/>
                        </a:rPr>
                        <a:t>21</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Tramont International Maroc</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Energies renouvelables, pompage et irrigation goutte à goutte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22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CITROTECH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Efficacité énergétique et énergies renouvelables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2013</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23</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Nova Power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Développement de projets photovoltaïques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2013</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24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Solaire.ma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El Jadida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Electricité et systèmes d'énergie solaire.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2013</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25</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Sunatar Energies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Conseil et développement de projets d'énergies renouvelables, eau et agriculture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2013</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64833">
                <a:tc>
                  <a:txBody>
                    <a:bodyPr/>
                    <a:lstStyle/>
                    <a:p>
                      <a:pPr algn="ctr">
                        <a:lnSpc>
                          <a:spcPct val="115000"/>
                        </a:lnSpc>
                        <a:spcAft>
                          <a:spcPts val="1000"/>
                        </a:spcAft>
                      </a:pPr>
                      <a:r>
                        <a:rPr lang="fr-FR" sz="800">
                          <a:solidFill>
                            <a:srgbClr val="000000"/>
                          </a:solidFill>
                          <a:latin typeface="Calibri"/>
                          <a:ea typeface="Times New Roman"/>
                          <a:cs typeface="Times New Roman"/>
                        </a:rPr>
                        <a:t>26</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SMAEE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Audit, conseil étude, assistance techniqueet financière dans le domaine énergétique, environnement et développement durable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2013</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27</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ALGEES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i="1">
                          <a:solidFill>
                            <a:srgbClr val="000000"/>
                          </a:solidFill>
                          <a:latin typeface="Arial"/>
                          <a:ea typeface="Times New Roman"/>
                          <a:cs typeface="Times New Roman"/>
                        </a:rPr>
                        <a:t>Bureaux d'ingénierie et conseil en énergie et environnement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28</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Econosol</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Solutions d'économie d'énergie, énergies alternatives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29</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First Solar Morocco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Développement de projets solaire photovoltaïque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30</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Ingeteam</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Energies renouvelables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290">
                <a:tc>
                  <a:txBody>
                    <a:bodyPr/>
                    <a:lstStyle/>
                    <a:p>
                      <a:pPr algn="ctr">
                        <a:lnSpc>
                          <a:spcPct val="115000"/>
                        </a:lnSpc>
                        <a:spcAft>
                          <a:spcPts val="1000"/>
                        </a:spcAft>
                      </a:pPr>
                      <a:r>
                        <a:rPr lang="fr-FR" sz="800">
                          <a:solidFill>
                            <a:srgbClr val="000000"/>
                          </a:solidFill>
                          <a:latin typeface="Calibri"/>
                          <a:ea typeface="Times New Roman"/>
                          <a:cs typeface="Times New Roman"/>
                        </a:rPr>
                        <a:t>31</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E-Energie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Fès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Audit énergétique, réseaux de distribution énergie électrique, énergies renouvelables, éclairage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32</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Kad Consulting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Rabat</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Etudes en énergies renouvelables, audit énergétique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33</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G.e.s.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Efficacité énergétique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34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Ecosolaris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Tanger</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bureau d'études en énergies renouvelables</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2014</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000">
                <a:tc>
                  <a:txBody>
                    <a:bodyPr/>
                    <a:lstStyle/>
                    <a:p>
                      <a:pPr algn="ctr">
                        <a:lnSpc>
                          <a:spcPct val="115000"/>
                        </a:lnSpc>
                        <a:spcAft>
                          <a:spcPts val="1000"/>
                        </a:spcAft>
                      </a:pPr>
                      <a:r>
                        <a:rPr lang="fr-FR" sz="800">
                          <a:solidFill>
                            <a:srgbClr val="000000"/>
                          </a:solidFill>
                          <a:latin typeface="Calibri"/>
                          <a:ea typeface="Times New Roman"/>
                          <a:cs typeface="Times New Roman"/>
                        </a:rPr>
                        <a:t>35</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Iree Maroc </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solutions clé en main en énergies renouvelables, environnement et efficacité énergétique</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2015</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36</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K.j.b Solar</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Casablanca</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Energie renouvelable, chauffage et climatisation</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800" b="1">
                          <a:solidFill>
                            <a:srgbClr val="000000"/>
                          </a:solidFill>
                          <a:latin typeface="Calibri"/>
                          <a:ea typeface="Times New Roman"/>
                          <a:cs typeface="Times New Roman"/>
                        </a:rPr>
                        <a:t>2015</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224">
                <a:tc>
                  <a:txBody>
                    <a:bodyPr/>
                    <a:lstStyle/>
                    <a:p>
                      <a:pPr algn="ctr">
                        <a:lnSpc>
                          <a:spcPct val="115000"/>
                        </a:lnSpc>
                        <a:spcAft>
                          <a:spcPts val="1000"/>
                        </a:spcAft>
                      </a:pPr>
                      <a:r>
                        <a:rPr lang="fr-FR" sz="800">
                          <a:solidFill>
                            <a:srgbClr val="000000"/>
                          </a:solidFill>
                          <a:latin typeface="Calibri"/>
                          <a:ea typeface="Times New Roman"/>
                          <a:cs typeface="Times New Roman"/>
                        </a:rPr>
                        <a:t>37</a:t>
                      </a:r>
                      <a:endParaRPr lang="fr-FR" sz="900">
                        <a:latin typeface="Calibri"/>
                        <a:ea typeface="Calibri"/>
                        <a:cs typeface="Times New Roman"/>
                      </a:endParaRPr>
                    </a:p>
                  </a:txBody>
                  <a:tcPr marL="31620" marR="31620" marT="0" marB="0">
                    <a:lnL w="12700" cap="flat" cmpd="sng" algn="ctr">
                      <a:solidFill>
                        <a:srgbClr val="F7964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Gaiasol</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Marrakech</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1000"/>
                        </a:spcAft>
                      </a:pPr>
                      <a:r>
                        <a:rPr lang="fr-FR" sz="800" b="1">
                          <a:solidFill>
                            <a:srgbClr val="000000"/>
                          </a:solidFill>
                          <a:latin typeface="Calibri"/>
                          <a:ea typeface="Times New Roman"/>
                          <a:cs typeface="Times New Roman"/>
                        </a:rPr>
                        <a:t>Energétiques, énergie solaire, traitement d'eau.</a:t>
                      </a:r>
                      <a:endParaRPr lang="fr-FR" sz="90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gn="ctr">
                        <a:lnSpc>
                          <a:spcPct val="115000"/>
                        </a:lnSpc>
                        <a:spcAft>
                          <a:spcPts val="1000"/>
                        </a:spcAft>
                      </a:pPr>
                      <a:r>
                        <a:rPr lang="fr-FR" sz="800" b="1" dirty="0">
                          <a:solidFill>
                            <a:srgbClr val="000000"/>
                          </a:solidFill>
                          <a:latin typeface="Calibri"/>
                          <a:ea typeface="Times New Roman"/>
                          <a:cs typeface="Times New Roman"/>
                        </a:rPr>
                        <a:t>2015</a:t>
                      </a:r>
                      <a:endParaRPr lang="fr-FR" sz="900" dirty="0">
                        <a:latin typeface="Calibri"/>
                        <a:ea typeface="Calibri"/>
                        <a:cs typeface="Times New Roman"/>
                      </a:endParaRPr>
                    </a:p>
                  </a:txBody>
                  <a:tcPr marL="31620" marR="31620" marT="0" marB="0">
                    <a:lnL w="12700" cap="flat" cmpd="sng" algn="ctr">
                      <a:solidFill>
                        <a:srgbClr val="000000"/>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noAutofit/>
          </a:bodyPr>
          <a:lstStyle/>
          <a:p>
            <a:r>
              <a:rPr lang="fr-FR" sz="3600" b="1" dirty="0" smtClean="0">
                <a:solidFill>
                  <a:srgbClr val="C00000"/>
                </a:solidFill>
              </a:rPr>
              <a:t>Les politiques en cours et planifiées concernant le marché des technologies ER/EE dans le domaine IAA</a:t>
            </a:r>
            <a:endParaRPr lang="fr-FR" sz="3600" b="1" dirty="0">
              <a:solidFill>
                <a:srgbClr val="C00000"/>
              </a:solidFill>
            </a:endParaRPr>
          </a:p>
        </p:txBody>
      </p:sp>
      <p:sp>
        <p:nvSpPr>
          <p:cNvPr id="5" name="Sous-titre 4"/>
          <p:cNvSpPr>
            <a:spLocks noGrp="1"/>
          </p:cNvSpPr>
          <p:nvPr>
            <p:ph type="subTitle" idx="1"/>
          </p:nvPr>
        </p:nvSpPr>
        <p:spPr/>
        <p:txBody>
          <a:bodyPr/>
          <a:lstStyle/>
          <a:p>
            <a:endParaRPr lang="fr-F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800" b="1" dirty="0" smtClean="0">
                <a:solidFill>
                  <a:srgbClr val="C00000"/>
                </a:solidFill>
              </a:rPr>
              <a:t>PROGRAMMES &amp; MÉCANISMES D’APPUI À L’INITIATIVE ÉNERGÉTIQUE</a:t>
            </a:r>
            <a:r>
              <a:rPr lang="fr-FR" sz="2800" dirty="0" smtClean="0">
                <a:solidFill>
                  <a:srgbClr val="C00000"/>
                </a:solidFill>
              </a:rPr>
              <a:t/>
            </a:r>
            <a:br>
              <a:rPr lang="fr-FR" sz="2800" dirty="0" smtClean="0">
                <a:solidFill>
                  <a:srgbClr val="C00000"/>
                </a:solidFill>
              </a:rPr>
            </a:br>
            <a:endParaRPr lang="fr-FR" sz="2800" dirty="0">
              <a:solidFill>
                <a:srgbClr val="C00000"/>
              </a:solidFill>
            </a:endParaRPr>
          </a:p>
        </p:txBody>
      </p:sp>
      <p:graphicFrame>
        <p:nvGraphicFramePr>
          <p:cNvPr id="4" name="Espace réservé du contenu 3"/>
          <p:cNvGraphicFramePr>
            <a:graphicFrameLocks noGrp="1"/>
          </p:cNvGraphicFramePr>
          <p:nvPr>
            <p:ph idx="1"/>
          </p:nvPr>
        </p:nvGraphicFramePr>
        <p:xfrm>
          <a:off x="214282" y="1214422"/>
          <a:ext cx="8715436" cy="5590794"/>
        </p:xfrm>
        <a:graphic>
          <a:graphicData uri="http://schemas.openxmlformats.org/drawingml/2006/table">
            <a:tbl>
              <a:tblPr/>
              <a:tblGrid>
                <a:gridCol w="1845833"/>
                <a:gridCol w="6869603"/>
              </a:tblGrid>
              <a:tr h="0">
                <a:tc gridSpan="2">
                  <a:txBody>
                    <a:bodyPr/>
                    <a:lstStyle/>
                    <a:p>
                      <a:pPr algn="ctr">
                        <a:lnSpc>
                          <a:spcPct val="115000"/>
                        </a:lnSpc>
                        <a:spcAft>
                          <a:spcPts val="0"/>
                        </a:spcAft>
                      </a:pPr>
                      <a:r>
                        <a:rPr lang="fr-FR" sz="1100" b="1">
                          <a:latin typeface="Calibri,Bold"/>
                          <a:ea typeface="Calibri"/>
                          <a:cs typeface="Calibri,Bold"/>
                        </a:rPr>
                        <a:t>APPUI AU DEVELOPPEMENT ENERGETIQUE NATIONAL</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fr-FR"/>
                    </a:p>
                  </a:txBody>
                  <a:tcPr/>
                </a:tc>
              </a:tr>
              <a:tr h="0">
                <a:tc>
                  <a:txBody>
                    <a:bodyPr/>
                    <a:lstStyle/>
                    <a:p>
                      <a:pPr>
                        <a:lnSpc>
                          <a:spcPct val="115000"/>
                        </a:lnSpc>
                        <a:spcAft>
                          <a:spcPts val="0"/>
                        </a:spcAft>
                      </a:pPr>
                      <a:r>
                        <a:rPr lang="fr-FR" sz="1100" b="1">
                          <a:latin typeface="Calibri,Bold"/>
                          <a:ea typeface="Calibri"/>
                          <a:cs typeface="Calibri,Bold"/>
                        </a:rPr>
                        <a:t>Fond de développement énergétique (FDE</a:t>
                      </a:r>
                      <a:r>
                        <a:rPr lang="fr-FR" sz="1400" b="1">
                          <a:latin typeface="Calibri,Bold"/>
                          <a:ea typeface="Calibri"/>
                          <a:cs typeface="Calibri,Bold"/>
                        </a:rPr>
                        <a:t>)</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100">
                          <a:latin typeface="Calibri"/>
                          <a:ea typeface="Calibri"/>
                          <a:cs typeface="Calibri"/>
                        </a:rPr>
                        <a:t>Le FDE (1 milliard de dollars), est destiné a soutenir la reforme du secteur énergétique et, plus particulièrement la promotion des ER et de l’EE au Maroc.  10% du fond sont gérés directement par la Société d’investissement énergétique (SIE).</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fr-FR" sz="1100" b="1">
                          <a:latin typeface="Calibri,Bold"/>
                          <a:ea typeface="Calibri"/>
                          <a:cs typeface="Calibri,Bold"/>
                        </a:rPr>
                        <a:t>Société</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d’investissement</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énergétique (SIE)</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100">
                          <a:latin typeface="Calibri"/>
                          <a:ea typeface="Calibri"/>
                          <a:cs typeface="Calibri"/>
                        </a:rPr>
                        <a:t>la SIE a pour mission d’investir dans des projets visant l'augmentation des capacités de production énergétique, la valorisation des ressources énergétiques renouvelables et le renforcement de l’EE dans tous les secteurs.</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ctr">
                        <a:lnSpc>
                          <a:spcPct val="115000"/>
                        </a:lnSpc>
                        <a:spcAft>
                          <a:spcPts val="0"/>
                        </a:spcAft>
                      </a:pPr>
                      <a:r>
                        <a:rPr lang="fr-FR" sz="1100" b="1">
                          <a:latin typeface="Calibri,Bold"/>
                          <a:ea typeface="Calibri"/>
                          <a:cs typeface="Calibri,Bold"/>
                        </a:rPr>
                        <a:t>APPUI A LA PRODUCTION D’ENERGIE RENOUVELABLE</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fr-FR"/>
                    </a:p>
                  </a:txBody>
                  <a:tcPr/>
                </a:tc>
              </a:tr>
              <a:tr h="0">
                <a:tc>
                  <a:txBody>
                    <a:bodyPr/>
                    <a:lstStyle/>
                    <a:p>
                      <a:pPr>
                        <a:lnSpc>
                          <a:spcPct val="115000"/>
                        </a:lnSpc>
                        <a:spcAft>
                          <a:spcPts val="0"/>
                        </a:spcAft>
                      </a:pPr>
                      <a:r>
                        <a:rPr lang="fr-FR" sz="1100" b="1">
                          <a:latin typeface="Calibri,Bold"/>
                          <a:ea typeface="Calibri"/>
                          <a:cs typeface="Calibri,Bold"/>
                        </a:rPr>
                        <a:t>Programme de</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développement</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de la filière</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biomasse</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100">
                          <a:latin typeface="Calibri"/>
                          <a:ea typeface="Calibri"/>
                          <a:cs typeface="Calibri"/>
                        </a:rPr>
                        <a:t>Un programme de développement de la filière biomasse est en cours de développement par l’ADEREE, en collaboration avec la GIZ. Le programme a pour objectif d’identifier la ressource, de développer des portefeuilles de projets d’investissement et d’octroyer un accompagnement technico-financier a des projets (valorisation de déchets ménagers, agricoles, agro-industriels, forestiers, etc.). Afin de quantifier le potentiel énergétique de cette filière et les possibilités de sa valorisation, des études de master plan régional ont été lancées au niveau de cinq régions économiques pilotes.</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ctr">
                        <a:lnSpc>
                          <a:spcPct val="115000"/>
                        </a:lnSpc>
                        <a:spcAft>
                          <a:spcPts val="0"/>
                        </a:spcAft>
                      </a:pPr>
                      <a:r>
                        <a:rPr lang="fr-FR" sz="1100" b="1">
                          <a:latin typeface="Calibri,Bold"/>
                          <a:ea typeface="Calibri"/>
                          <a:cs typeface="Calibri,Bold"/>
                        </a:rPr>
                        <a:t>APPUI A L’EFFICACITE ENERGETIQUE</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fr-FR"/>
                    </a:p>
                  </a:txBody>
                  <a:tcPr/>
                </a:tc>
              </a:tr>
              <a:tr h="0">
                <a:tc>
                  <a:txBody>
                    <a:bodyPr/>
                    <a:lstStyle/>
                    <a:p>
                      <a:pPr>
                        <a:lnSpc>
                          <a:spcPct val="115000"/>
                        </a:lnSpc>
                        <a:spcAft>
                          <a:spcPts val="0"/>
                        </a:spcAft>
                      </a:pPr>
                      <a:r>
                        <a:rPr lang="fr-FR" sz="1100" b="1">
                          <a:latin typeface="Calibri,Bold"/>
                          <a:ea typeface="Calibri"/>
                          <a:cs typeface="Calibri,Bold"/>
                        </a:rPr>
                        <a:t>Programme d’EE</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dans l’industrie (PEEI)</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100">
                          <a:latin typeface="Calibri"/>
                          <a:ea typeface="Calibri"/>
                          <a:cs typeface="Calibri"/>
                        </a:rPr>
                        <a:t>Développé en partenariat avec le Ministère de l’énergie, des Mines de l’Eau et de l’Environnement (MEMEE), le PEEI vise l’intégration des mesures d’efficacité énergétique au niveau du secteur industriel, l’un des secteurs les plus énergivores du Maroc</a:t>
                      </a:r>
                      <a:endParaRPr lang="fr-FR" sz="1800">
                        <a:latin typeface="Calibri"/>
                        <a:ea typeface="Calibri"/>
                        <a:cs typeface="Times New Roman"/>
                      </a:endParaRPr>
                    </a:p>
                    <a:p>
                      <a:pPr algn="just">
                        <a:lnSpc>
                          <a:spcPct val="115000"/>
                        </a:lnSpc>
                        <a:spcAft>
                          <a:spcPts val="0"/>
                        </a:spcAft>
                      </a:pPr>
                      <a:r>
                        <a:rPr lang="fr-FR" sz="1100">
                          <a:latin typeface="Calibri"/>
                          <a:ea typeface="Calibri"/>
                          <a:cs typeface="Calibri"/>
                        </a:rPr>
                        <a:t>Objectifs:</a:t>
                      </a:r>
                      <a:endParaRPr lang="fr-FR" sz="1800">
                        <a:latin typeface="Calibri"/>
                        <a:ea typeface="Calibri"/>
                        <a:cs typeface="Times New Roman"/>
                      </a:endParaRPr>
                    </a:p>
                    <a:p>
                      <a:pPr marL="342900" marR="540385" lvl="0" indent="-342900" algn="just">
                        <a:lnSpc>
                          <a:spcPct val="115000"/>
                        </a:lnSpc>
                        <a:spcAft>
                          <a:spcPts val="0"/>
                        </a:spcAft>
                        <a:buFont typeface="Symbol"/>
                        <a:buChar char=""/>
                      </a:pPr>
                      <a:r>
                        <a:rPr lang="fr-FR" sz="1100">
                          <a:latin typeface="Calibri"/>
                          <a:ea typeface="Calibri"/>
                          <a:cs typeface="Calibri"/>
                        </a:rPr>
                        <a:t>La structuration et le renforcement des cadres institutionnels et réglementaires régissant l’efficacité énergétique dans le secteur Industriel ;</a:t>
                      </a:r>
                      <a:endParaRPr lang="fr-FR" sz="1800">
                        <a:latin typeface="Calibri"/>
                        <a:ea typeface="Calibri"/>
                        <a:cs typeface="Times New Roman"/>
                      </a:endParaRPr>
                    </a:p>
                    <a:p>
                      <a:pPr marL="342900" marR="540385" lvl="0" indent="-342900" algn="just">
                        <a:lnSpc>
                          <a:spcPct val="115000"/>
                        </a:lnSpc>
                        <a:spcAft>
                          <a:spcPts val="0"/>
                        </a:spcAft>
                        <a:buFont typeface="Symbol"/>
                        <a:buChar char=""/>
                      </a:pPr>
                      <a:r>
                        <a:rPr lang="fr-FR" sz="1100">
                          <a:latin typeface="Calibri"/>
                          <a:ea typeface="Calibri"/>
                          <a:cs typeface="Calibri"/>
                        </a:rPr>
                        <a:t>L’optimisation de la consommation d’énergie par les unités industrielles pour une économie cumulée estimée à 2.000.000 de Tonnes équivalent Pétrole ;</a:t>
                      </a:r>
                      <a:endParaRPr lang="fr-FR" sz="1800">
                        <a:latin typeface="Calibri"/>
                        <a:ea typeface="Calibri"/>
                        <a:cs typeface="Times New Roman"/>
                      </a:endParaRPr>
                    </a:p>
                    <a:p>
                      <a:pPr marL="342900" marR="540385" lvl="0" indent="-342900" algn="just">
                        <a:lnSpc>
                          <a:spcPct val="115000"/>
                        </a:lnSpc>
                        <a:spcAft>
                          <a:spcPts val="0"/>
                        </a:spcAft>
                        <a:buFont typeface="Symbol"/>
                        <a:buChar char=""/>
                      </a:pPr>
                      <a:r>
                        <a:rPr lang="fr-FR" sz="1100">
                          <a:latin typeface="Calibri"/>
                          <a:ea typeface="Calibri"/>
                          <a:cs typeface="Calibri"/>
                        </a:rPr>
                        <a:t>Une réduction des émissions CO2 estimée à 7.594.335 Tonnes équivalent CO2 ;</a:t>
                      </a:r>
                      <a:endParaRPr lang="fr-FR" sz="1800">
                        <a:latin typeface="Calibri"/>
                        <a:ea typeface="Calibri"/>
                        <a:cs typeface="Times New Roman"/>
                      </a:endParaRPr>
                    </a:p>
                    <a:p>
                      <a:pPr marL="342900" marR="540385" lvl="0" indent="-342900" algn="just">
                        <a:lnSpc>
                          <a:spcPct val="115000"/>
                        </a:lnSpc>
                        <a:spcAft>
                          <a:spcPts val="0"/>
                        </a:spcAft>
                        <a:buFont typeface="Symbol"/>
                        <a:buChar char=""/>
                      </a:pPr>
                      <a:r>
                        <a:rPr lang="fr-FR" sz="1100">
                          <a:latin typeface="Calibri"/>
                          <a:ea typeface="Calibri"/>
                          <a:cs typeface="Calibri"/>
                        </a:rPr>
                        <a:t>Le développement de métiers nouveaux et d’un nouveau créneau économique.</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ctr">
                        <a:lnSpc>
                          <a:spcPct val="115000"/>
                        </a:lnSpc>
                        <a:spcAft>
                          <a:spcPts val="0"/>
                        </a:spcAft>
                      </a:pPr>
                      <a:r>
                        <a:rPr lang="fr-FR" sz="1100" b="1">
                          <a:latin typeface="Calibri,Bold"/>
                          <a:ea typeface="Calibri"/>
                          <a:cs typeface="Calibri,Bold"/>
                        </a:rPr>
                        <a:t>APPUI AUX SERVICES ÉNERGÉTIQUES</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fr-FR"/>
                    </a:p>
                  </a:txBody>
                  <a:tcPr/>
                </a:tc>
              </a:tr>
              <a:tr h="0">
                <a:tc>
                  <a:txBody>
                    <a:bodyPr/>
                    <a:lstStyle/>
                    <a:p>
                      <a:pPr>
                        <a:lnSpc>
                          <a:spcPct val="115000"/>
                        </a:lnSpc>
                        <a:spcAft>
                          <a:spcPts val="0"/>
                        </a:spcAft>
                      </a:pPr>
                      <a:r>
                        <a:rPr lang="fr-FR" sz="1100" b="1">
                          <a:latin typeface="Calibri,Bold"/>
                          <a:ea typeface="Calibri"/>
                          <a:cs typeface="Calibri,Bold"/>
                        </a:rPr>
                        <a:t>Programme</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Maisons Energie/</a:t>
                      </a:r>
                      <a:endParaRPr lang="fr-FR" sz="1800">
                        <a:latin typeface="Calibri"/>
                        <a:ea typeface="Calibri"/>
                        <a:cs typeface="Times New Roman"/>
                      </a:endParaRPr>
                    </a:p>
                    <a:p>
                      <a:pPr>
                        <a:lnSpc>
                          <a:spcPct val="115000"/>
                        </a:lnSpc>
                        <a:spcAft>
                          <a:spcPts val="0"/>
                        </a:spcAft>
                      </a:pPr>
                      <a:r>
                        <a:rPr lang="fr-FR" sz="1100" b="1">
                          <a:latin typeface="Calibri,Bold"/>
                          <a:ea typeface="Calibri"/>
                          <a:cs typeface="Calibri,Bold"/>
                        </a:rPr>
                        <a:t>RESOVERT</a:t>
                      </a:r>
                      <a:endParaRPr lang="fr-F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1100" dirty="0">
                          <a:latin typeface="Calibri"/>
                          <a:ea typeface="Calibri"/>
                          <a:cs typeface="Calibri"/>
                        </a:rPr>
                        <a:t>Le réseau d’installateurs et de fournisseurs de service d’après--‐vente, établi à Agadir en 2009 (sous le nom de RESOVERT), s’est organisé en association civile, enregistrée depuis 2013.</a:t>
                      </a:r>
                      <a:endParaRPr lang="fr-F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2844" y="-24"/>
            <a:ext cx="8586790" cy="571504"/>
          </a:xfrm>
        </p:spPr>
        <p:txBody>
          <a:bodyPr>
            <a:noAutofit/>
          </a:bodyPr>
          <a:lstStyle/>
          <a:p>
            <a:r>
              <a:rPr lang="fr-FR" sz="2400" b="1" dirty="0" smtClean="0">
                <a:solidFill>
                  <a:srgbClr val="C00000"/>
                </a:solidFill>
              </a:rPr>
              <a:t>PROGRAMMES, FONDS ET OUTILS DE PROMOTION INDUSTRIELLE</a:t>
            </a:r>
            <a:r>
              <a:rPr lang="fr-FR" sz="2400" dirty="0" smtClean="0">
                <a:solidFill>
                  <a:srgbClr val="C00000"/>
                </a:solidFill>
              </a:rPr>
              <a:t/>
            </a:r>
            <a:br>
              <a:rPr lang="fr-FR" sz="2400" dirty="0" smtClean="0">
                <a:solidFill>
                  <a:srgbClr val="C00000"/>
                </a:solidFill>
              </a:rPr>
            </a:br>
            <a:endParaRPr lang="fr-FR" sz="2400" dirty="0">
              <a:solidFill>
                <a:srgbClr val="C00000"/>
              </a:solidFill>
            </a:endParaRPr>
          </a:p>
        </p:txBody>
      </p:sp>
      <p:graphicFrame>
        <p:nvGraphicFramePr>
          <p:cNvPr id="4" name="Espace réservé du contenu 3"/>
          <p:cNvGraphicFramePr>
            <a:graphicFrameLocks noGrp="1"/>
          </p:cNvGraphicFramePr>
          <p:nvPr>
            <p:ph idx="1"/>
          </p:nvPr>
        </p:nvGraphicFramePr>
        <p:xfrm>
          <a:off x="71406" y="357166"/>
          <a:ext cx="9001156" cy="6633464"/>
        </p:xfrm>
        <a:graphic>
          <a:graphicData uri="http://schemas.openxmlformats.org/drawingml/2006/table">
            <a:tbl>
              <a:tblPr/>
              <a:tblGrid>
                <a:gridCol w="2198082"/>
                <a:gridCol w="6803074"/>
              </a:tblGrid>
              <a:tr h="121375">
                <a:tc>
                  <a:txBody>
                    <a:bodyPr/>
                    <a:lstStyle/>
                    <a:p>
                      <a:pPr>
                        <a:lnSpc>
                          <a:spcPct val="115000"/>
                        </a:lnSpc>
                        <a:spcAft>
                          <a:spcPts val="0"/>
                        </a:spcAft>
                      </a:pPr>
                      <a:r>
                        <a:rPr lang="fr-FR" sz="800" b="1" dirty="0">
                          <a:latin typeface="Calibri,Bold"/>
                          <a:ea typeface="Calibri"/>
                          <a:cs typeface="Calibri,Bold"/>
                        </a:rPr>
                        <a:t>Programme</a:t>
                      </a:r>
                      <a:endParaRPr lang="fr-FR" sz="10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a:lnSpc>
                          <a:spcPct val="115000"/>
                        </a:lnSpc>
                        <a:spcAft>
                          <a:spcPts val="0"/>
                        </a:spcAft>
                      </a:pPr>
                      <a:r>
                        <a:rPr lang="fr-FR" sz="800" b="1">
                          <a:latin typeface="Calibri,Bold"/>
                          <a:ea typeface="Calibri"/>
                          <a:cs typeface="Calibri,Bold"/>
                        </a:rPr>
                        <a:t>Objectif</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908350">
                <a:tc>
                  <a:txBody>
                    <a:bodyPr/>
                    <a:lstStyle/>
                    <a:p>
                      <a:pPr>
                        <a:lnSpc>
                          <a:spcPct val="115000"/>
                        </a:lnSpc>
                        <a:spcAft>
                          <a:spcPts val="0"/>
                        </a:spcAft>
                      </a:pPr>
                      <a:r>
                        <a:rPr lang="fr-FR" sz="1000" b="1" dirty="0">
                          <a:latin typeface="Calibri,Bold"/>
                          <a:ea typeface="Calibri"/>
                          <a:cs typeface="Calibri,Bold"/>
                        </a:rPr>
                        <a:t>Plan Emergence</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La stratégie industrielle marocaine a été lancée en 2005. Cette stratégie volontariste, baptisée « plan Emergence » ambitionne de redynamiser l’économie marocaine et se base sur deux piliers essentiels. </a:t>
                      </a:r>
                      <a:endParaRPr lang="fr-FR" sz="1000">
                        <a:latin typeface="Calibri"/>
                        <a:ea typeface="Calibri"/>
                        <a:cs typeface="Times New Roman"/>
                      </a:endParaRPr>
                    </a:p>
                    <a:p>
                      <a:pPr algn="just">
                        <a:lnSpc>
                          <a:spcPct val="115000"/>
                        </a:lnSpc>
                        <a:spcAft>
                          <a:spcPts val="0"/>
                        </a:spcAft>
                      </a:pPr>
                      <a:r>
                        <a:rPr lang="fr-FR" sz="800">
                          <a:latin typeface="Calibri"/>
                          <a:ea typeface="Calibri"/>
                          <a:cs typeface="Calibri"/>
                        </a:rPr>
                        <a:t>D’une part, le renforcement et la redynamisation du tissu industriel marocain ainsi que son accroissement concurrentiel et, d’autre part, une politique volontariste orientée vers de nouveaux secteurs prometteurs pour lesquels le Maroc dispose d’avantages compétitifs dont:</a:t>
                      </a:r>
                      <a:endParaRPr lang="fr-FR" sz="1000">
                        <a:latin typeface="Calibri"/>
                        <a:ea typeface="Calibri"/>
                        <a:cs typeface="Times New Roman"/>
                      </a:endParaRPr>
                    </a:p>
                    <a:p>
                      <a:pPr marL="342900" marR="540385" lvl="0" indent="-342900" algn="just">
                        <a:lnSpc>
                          <a:spcPct val="115000"/>
                        </a:lnSpc>
                        <a:spcAft>
                          <a:spcPts val="0"/>
                        </a:spcAft>
                        <a:buFont typeface="Symbol"/>
                        <a:buChar char=""/>
                      </a:pPr>
                      <a:r>
                        <a:rPr lang="fr-FR" sz="800">
                          <a:latin typeface="Calibri"/>
                          <a:ea typeface="Calibri"/>
                          <a:cs typeface="Calibri"/>
                        </a:rPr>
                        <a:t>Agroalimentaire : Développement de 8 à 10 filières à fort potentiel autour de projets intégrés – Ambitions : 6 000 emplois - + 5 Mds DH en VA</a:t>
                      </a:r>
                      <a:endParaRPr lang="fr-FR" sz="1000">
                        <a:latin typeface="Calibri"/>
                        <a:ea typeface="Calibri"/>
                        <a:cs typeface="Times New Roman"/>
                      </a:endParaRPr>
                    </a:p>
                    <a:p>
                      <a:pPr marL="342900" marR="540385" lvl="0" indent="-342900" algn="just">
                        <a:lnSpc>
                          <a:spcPct val="115000"/>
                        </a:lnSpc>
                        <a:spcAft>
                          <a:spcPts val="0"/>
                        </a:spcAft>
                        <a:buFont typeface="Symbol"/>
                        <a:buChar char=""/>
                      </a:pPr>
                      <a:r>
                        <a:rPr lang="fr-FR" sz="800">
                          <a:latin typeface="Calibri"/>
                          <a:ea typeface="Calibri"/>
                          <a:cs typeface="Calibri"/>
                        </a:rPr>
                        <a:t>Transformation des produits de la mer : Valorisation industrielle et commerciale des pélagiques et développement des produits congelés – Ambitions : 35 000 emplois - + 3 Mds DH en VA.</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979">
                <a:tc>
                  <a:txBody>
                    <a:bodyPr/>
                    <a:lstStyle/>
                    <a:p>
                      <a:pPr>
                        <a:lnSpc>
                          <a:spcPct val="115000"/>
                        </a:lnSpc>
                        <a:spcAft>
                          <a:spcPts val="0"/>
                        </a:spcAft>
                      </a:pPr>
                      <a:r>
                        <a:rPr lang="fr-FR" sz="1000" b="1" dirty="0">
                          <a:latin typeface="Calibri,Bold"/>
                          <a:ea typeface="Calibri"/>
                          <a:cs typeface="Calibri,Bold"/>
                        </a:rPr>
                        <a:t>Programme INNOV’ACT</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dirty="0">
                          <a:latin typeface="Calibri"/>
                          <a:ea typeface="Calibri"/>
                          <a:cs typeface="Calibri"/>
                        </a:rPr>
                        <a:t>INNOV’ACT apporte un soutien a l’innovation, a la recherche et au développement au niveau des PME</a:t>
                      </a:r>
                      <a:endParaRPr lang="fr-FR" sz="1000" dirty="0">
                        <a:latin typeface="Calibri"/>
                        <a:ea typeface="Calibri"/>
                        <a:cs typeface="Times New Roman"/>
                      </a:endParaRPr>
                    </a:p>
                    <a:p>
                      <a:pPr algn="just">
                        <a:lnSpc>
                          <a:spcPct val="115000"/>
                        </a:lnSpc>
                        <a:spcAft>
                          <a:spcPts val="0"/>
                        </a:spcAft>
                      </a:pPr>
                      <a:r>
                        <a:rPr lang="fr-FR" sz="800" dirty="0">
                          <a:latin typeface="Calibri"/>
                          <a:ea typeface="Calibri"/>
                          <a:cs typeface="Calibri"/>
                        </a:rPr>
                        <a:t>industrielles.  Lancé par R&amp;D Maroc avec l’appui du projet </a:t>
                      </a:r>
                      <a:r>
                        <a:rPr lang="fr-FR" sz="800" dirty="0" err="1">
                          <a:latin typeface="Calibri"/>
                          <a:ea typeface="Calibri"/>
                          <a:cs typeface="Calibri"/>
                        </a:rPr>
                        <a:t>Taahil</a:t>
                      </a:r>
                      <a:r>
                        <a:rPr lang="fr-FR" sz="800" dirty="0">
                          <a:latin typeface="Calibri"/>
                          <a:ea typeface="Calibri"/>
                          <a:cs typeface="Calibri"/>
                        </a:rPr>
                        <a:t> Al </a:t>
                      </a:r>
                      <a:r>
                        <a:rPr lang="fr-FR" sz="800" dirty="0" err="1">
                          <a:latin typeface="Calibri"/>
                          <a:ea typeface="Calibri"/>
                          <a:cs typeface="Calibri"/>
                        </a:rPr>
                        <a:t>Mokawalat</a:t>
                      </a:r>
                      <a:r>
                        <a:rPr lang="fr-FR" sz="800" dirty="0">
                          <a:latin typeface="Calibri"/>
                          <a:ea typeface="Calibri"/>
                          <a:cs typeface="Calibri"/>
                        </a:rPr>
                        <a:t> (TAM) de la GIZ, de l’ANPME et de la Société Financière Internationale (SFI), il accorde un soutien financier et logistique a des projets d’innovation et de R&amp;D soumis par des PME, en partenariat avec des laboratoires de recherche publics, prives ou des centres techniques.</a:t>
                      </a:r>
                      <a:endParaRPr lang="fr-FR" sz="10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384">
                <a:tc>
                  <a:txBody>
                    <a:bodyPr/>
                    <a:lstStyle/>
                    <a:p>
                      <a:pPr>
                        <a:lnSpc>
                          <a:spcPct val="115000"/>
                        </a:lnSpc>
                        <a:spcAft>
                          <a:spcPts val="0"/>
                        </a:spcAft>
                      </a:pPr>
                      <a:r>
                        <a:rPr lang="fr-FR" sz="1000" b="1" dirty="0">
                          <a:latin typeface="Calibri,Bold"/>
                          <a:ea typeface="Calibri"/>
                          <a:cs typeface="Calibri,Bold"/>
                        </a:rPr>
                        <a:t>Programme IMTIAZ</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Le Programme IMTIAZ-CROISSANCE, qui s’inscrit dans le cadre de la mise en œuvre du Plan d’Accélération Industrielle, a pour objectif de soutenir l’investissement productif en faveur de la croissance et de l’emploi et de renforcer les écosystèmes industriels, en octroyant une prime à l’investissement au profit des PME sélectionnées.</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384">
                <a:tc>
                  <a:txBody>
                    <a:bodyPr/>
                    <a:lstStyle/>
                    <a:p>
                      <a:pPr>
                        <a:lnSpc>
                          <a:spcPct val="115000"/>
                        </a:lnSpc>
                        <a:spcAft>
                          <a:spcPts val="0"/>
                        </a:spcAft>
                      </a:pPr>
                      <a:r>
                        <a:rPr lang="fr-FR" sz="1000" b="1" dirty="0">
                          <a:latin typeface="Calibri,Bold"/>
                          <a:ea typeface="Calibri"/>
                          <a:cs typeface="Calibri,Bold"/>
                        </a:rPr>
                        <a:t>Programme MOUSSANADA</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Le programme Moussanada vise à accompagner sept cents (700) entreprises par an dans leur démarche de modernisation et d'amélioration de leur productivité, notamment, dans le cadre de plans de progrès comprenant plusieurs actions d’accompagnement pour améliorer leurs performances et leur productivité et les appuyer à accéder à des nouveaux marchés</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787">
                <a:tc>
                  <a:txBody>
                    <a:bodyPr/>
                    <a:lstStyle/>
                    <a:p>
                      <a:pPr>
                        <a:lnSpc>
                          <a:spcPct val="115000"/>
                        </a:lnSpc>
                        <a:spcAft>
                          <a:spcPts val="0"/>
                        </a:spcAft>
                      </a:pPr>
                      <a:r>
                        <a:rPr lang="fr-FR" sz="1000" b="1" dirty="0">
                          <a:latin typeface="Calibri,Bold"/>
                          <a:ea typeface="Calibri"/>
                          <a:cs typeface="Calibri,Bold"/>
                        </a:rPr>
                        <a:t>Programme MOUSSANADA IT</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Constituant l’une des priorités stratégiques du plan Maroc Numeric 2013, Moussanada Technologies de l'Information (TI) est un programme déployé par le Ministère de l’Industrie, du Commerce et des Nouvelles Technologies et l'ANPME en vue d’accélérer l’usage des technologies de l’information par les PME</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090">
                <a:tc>
                  <a:txBody>
                    <a:bodyPr/>
                    <a:lstStyle/>
                    <a:p>
                      <a:pPr>
                        <a:lnSpc>
                          <a:spcPct val="115000"/>
                        </a:lnSpc>
                        <a:spcAft>
                          <a:spcPts val="0"/>
                        </a:spcAft>
                      </a:pPr>
                      <a:r>
                        <a:rPr lang="fr-FR" sz="1000" b="1" dirty="0">
                          <a:latin typeface="Calibri,Bold"/>
                          <a:ea typeface="Calibri"/>
                          <a:cs typeface="Calibri,Bold"/>
                        </a:rPr>
                        <a:t>Centre Marocain de</a:t>
                      </a:r>
                      <a:endParaRPr lang="fr-FR" sz="1100" dirty="0">
                        <a:latin typeface="Calibri"/>
                        <a:ea typeface="Calibri"/>
                        <a:cs typeface="Times New Roman"/>
                      </a:endParaRPr>
                    </a:p>
                    <a:p>
                      <a:pPr>
                        <a:lnSpc>
                          <a:spcPct val="115000"/>
                        </a:lnSpc>
                        <a:spcAft>
                          <a:spcPts val="0"/>
                        </a:spcAft>
                      </a:pPr>
                      <a:r>
                        <a:rPr lang="fr-FR" sz="1000" b="1" dirty="0">
                          <a:latin typeface="Calibri,Bold"/>
                          <a:ea typeface="Calibri"/>
                          <a:cs typeface="Calibri,Bold"/>
                        </a:rPr>
                        <a:t>Production Propre</a:t>
                      </a:r>
                      <a:endParaRPr lang="fr-FR" sz="1100" dirty="0">
                        <a:latin typeface="Calibri"/>
                        <a:ea typeface="Calibri"/>
                        <a:cs typeface="Times New Roman"/>
                      </a:endParaRPr>
                    </a:p>
                    <a:p>
                      <a:pPr>
                        <a:lnSpc>
                          <a:spcPct val="115000"/>
                        </a:lnSpc>
                        <a:spcAft>
                          <a:spcPts val="0"/>
                        </a:spcAft>
                      </a:pPr>
                      <a:r>
                        <a:rPr lang="fr-FR" sz="1000" b="1" dirty="0">
                          <a:latin typeface="Calibri,Bold"/>
                          <a:ea typeface="Calibri"/>
                          <a:cs typeface="Calibri,Bold"/>
                        </a:rPr>
                        <a:t>(CMPP)</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Le CMPP s’inscrit dans un programme conjoint de l’ONUDI et du PNUE. Le CMPP conseille l'industriel quant au choix des solutions environnementales optimales, l’assiste dans la recherche de financement et dans le montage du dossier financier. Le CMPP est logé au siège de la CGEM.</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5575">
                <a:tc>
                  <a:txBody>
                    <a:bodyPr/>
                    <a:lstStyle/>
                    <a:p>
                      <a:pPr>
                        <a:lnSpc>
                          <a:spcPct val="115000"/>
                        </a:lnSpc>
                        <a:spcAft>
                          <a:spcPts val="0"/>
                        </a:spcAft>
                      </a:pPr>
                      <a:r>
                        <a:rPr lang="fr-FR" sz="1000" b="1" dirty="0">
                          <a:latin typeface="Calibri,Bold"/>
                          <a:ea typeface="Calibri"/>
                          <a:cs typeface="Calibri,Bold"/>
                        </a:rPr>
                        <a:t>Réseau REUNET</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REUNET est un Réseau Universitaire pour la promotion des Energies Renouvelables et l'Efficacité Energétique, une association marocaine à but non lucratif, créée en 2013 à Rabat à l'initiative de Chercheurs, d'Enseignants-Chercheurs et d'Ingénieurs des établissements publics impliqués dans le secteur des Energies Renouvelables et de l'Efficacité Energétique.</a:t>
                      </a:r>
                      <a:endParaRPr lang="fr-FR" sz="1000">
                        <a:latin typeface="Calibri"/>
                        <a:ea typeface="Calibri"/>
                        <a:cs typeface="Times New Roman"/>
                      </a:endParaRPr>
                    </a:p>
                    <a:p>
                      <a:pPr algn="just">
                        <a:lnSpc>
                          <a:spcPct val="115000"/>
                        </a:lnSpc>
                        <a:spcAft>
                          <a:spcPts val="0"/>
                        </a:spcAft>
                      </a:pPr>
                      <a:r>
                        <a:rPr lang="fr-FR" sz="800">
                          <a:latin typeface="Calibri"/>
                          <a:ea typeface="Calibri"/>
                          <a:cs typeface="Calibri"/>
                        </a:rPr>
                        <a:t>REUNET a pour mission principale la promotion à court, moyen et long terme des Energies Renouvelables et l'Efficacité Energétique par la Formation, la Recherche scientifique et l'Innovation technologique.</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191">
                <a:tc>
                  <a:txBody>
                    <a:bodyPr/>
                    <a:lstStyle/>
                    <a:p>
                      <a:pPr>
                        <a:lnSpc>
                          <a:spcPct val="115000"/>
                        </a:lnSpc>
                        <a:spcAft>
                          <a:spcPts val="0"/>
                        </a:spcAft>
                      </a:pPr>
                      <a:r>
                        <a:rPr lang="fr-FR" sz="1000" b="1" dirty="0">
                          <a:latin typeface="Calibri,Bold"/>
                          <a:ea typeface="Calibri"/>
                          <a:cs typeface="Calibri,Bold"/>
                        </a:rPr>
                        <a:t>Réseau Génie Industriel (RGI)</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Assistance technique et financière (a travers un réseau de chercheurs, d’universitaires et d’ingénieurs) pour l’amélioration des systèmes de production.</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62">
                <a:tc>
                  <a:txBody>
                    <a:bodyPr/>
                    <a:lstStyle/>
                    <a:p>
                      <a:pPr>
                        <a:lnSpc>
                          <a:spcPct val="115000"/>
                        </a:lnSpc>
                        <a:spcAft>
                          <a:spcPts val="0"/>
                        </a:spcAft>
                      </a:pPr>
                      <a:r>
                        <a:rPr lang="fr-FR" sz="1000" b="1" dirty="0">
                          <a:latin typeface="Calibri,Bold"/>
                          <a:ea typeface="Calibri"/>
                          <a:cs typeface="Calibri,Bold"/>
                        </a:rPr>
                        <a:t>Fond de dépollution</a:t>
                      </a:r>
                      <a:endParaRPr lang="fr-FR" sz="1100" dirty="0">
                        <a:latin typeface="Calibri"/>
                        <a:ea typeface="Calibri"/>
                        <a:cs typeface="Times New Roman"/>
                      </a:endParaRPr>
                    </a:p>
                    <a:p>
                      <a:pPr>
                        <a:lnSpc>
                          <a:spcPct val="115000"/>
                        </a:lnSpc>
                        <a:spcAft>
                          <a:spcPts val="0"/>
                        </a:spcAft>
                      </a:pPr>
                      <a:r>
                        <a:rPr lang="fr-FR" sz="1000" b="1" dirty="0">
                          <a:latin typeface="Calibri,Bold"/>
                          <a:ea typeface="Calibri"/>
                          <a:cs typeface="Calibri,Bold"/>
                        </a:rPr>
                        <a:t>industrielle (FODEP</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Le FODEP a pour objectif d’inciter (par des subventions de 20-40%) a la mise a niveau environnementale des industries, notamment les entreprises industrielles et artisanales causant des émissions importantes.</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635">
                <a:tc>
                  <a:txBody>
                    <a:bodyPr/>
                    <a:lstStyle/>
                    <a:p>
                      <a:pPr>
                        <a:lnSpc>
                          <a:spcPct val="115000"/>
                        </a:lnSpc>
                        <a:spcAft>
                          <a:spcPts val="0"/>
                        </a:spcAft>
                      </a:pPr>
                      <a:r>
                        <a:rPr lang="fr-FR" sz="1000" b="1" dirty="0">
                          <a:latin typeface="Calibri,Bold"/>
                          <a:ea typeface="Calibri"/>
                          <a:cs typeface="Calibri,Bold"/>
                        </a:rPr>
                        <a:t>Fond de développement industriel</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Octroi de subventions a hauteur de 10% aux entreprises qui créent plus de 250 emplois, participent au</a:t>
                      </a:r>
                      <a:endParaRPr lang="fr-FR" sz="1000">
                        <a:latin typeface="Calibri"/>
                        <a:ea typeface="Calibri"/>
                        <a:cs typeface="Times New Roman"/>
                      </a:endParaRPr>
                    </a:p>
                    <a:p>
                      <a:pPr algn="just">
                        <a:lnSpc>
                          <a:spcPct val="115000"/>
                        </a:lnSpc>
                        <a:spcAft>
                          <a:spcPts val="0"/>
                        </a:spcAft>
                      </a:pPr>
                      <a:r>
                        <a:rPr lang="fr-FR" sz="800">
                          <a:latin typeface="Calibri"/>
                          <a:ea typeface="Calibri"/>
                          <a:cs typeface="Calibri"/>
                        </a:rPr>
                        <a:t>transfert de technologie ou dont le montant d’investissement est égal ou supérieur a 200 millions de MAD.</a:t>
                      </a:r>
                      <a:endParaRPr lang="fr-FR" sz="1000">
                        <a:latin typeface="Calibri"/>
                        <a:ea typeface="Calibri"/>
                        <a:cs typeface="Times New Roman"/>
                      </a:endParaRPr>
                    </a:p>
                    <a:p>
                      <a:pPr algn="just">
                        <a:lnSpc>
                          <a:spcPct val="115000"/>
                        </a:lnSpc>
                        <a:spcAft>
                          <a:spcPts val="0"/>
                        </a:spcAft>
                      </a:pPr>
                      <a:r>
                        <a:rPr lang="fr-FR" sz="800">
                          <a:latin typeface="Calibri"/>
                          <a:ea typeface="Calibri"/>
                          <a:cs typeface="Calibri"/>
                        </a:rPr>
                        <a:t>En 2015, les ministères de l’Industrie et des Finances ont signé le programme d’emploi de la première tranche du Fonds de développement industriel (FDI). </a:t>
                      </a:r>
                      <a:endParaRPr lang="fr-FR" sz="1000">
                        <a:latin typeface="Calibri"/>
                        <a:ea typeface="Calibri"/>
                        <a:cs typeface="Times New Roman"/>
                      </a:endParaRPr>
                    </a:p>
                    <a:p>
                      <a:pPr algn="just">
                        <a:lnSpc>
                          <a:spcPct val="115000"/>
                        </a:lnSpc>
                        <a:spcAft>
                          <a:spcPts val="0"/>
                        </a:spcAft>
                      </a:pPr>
                      <a:r>
                        <a:rPr lang="fr-FR" sz="800">
                          <a:latin typeface="Calibri"/>
                          <a:ea typeface="Calibri"/>
                          <a:cs typeface="Calibri"/>
                        </a:rPr>
                        <a:t>D’un montant global de 3 milliards de DH, cette enveloppe servira à appuyer le lancement de plusieurs écosystèmes, en accompagnant le financement de projets d’investissement importants. Ceux du textile et de l’automobile seront les premiers servis. </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4694">
                <a:tc>
                  <a:txBody>
                    <a:bodyPr/>
                    <a:lstStyle/>
                    <a:p>
                      <a:pPr>
                        <a:lnSpc>
                          <a:spcPct val="115000"/>
                        </a:lnSpc>
                        <a:spcAft>
                          <a:spcPts val="0"/>
                        </a:spcAft>
                      </a:pPr>
                      <a:r>
                        <a:rPr lang="fr-FR" sz="1000" b="1" dirty="0">
                          <a:latin typeface="Calibri,Bold"/>
                          <a:ea typeface="Calibri"/>
                          <a:cs typeface="Calibri,Bold"/>
                        </a:rPr>
                        <a:t>Initiative </a:t>
                      </a:r>
                      <a:r>
                        <a:rPr lang="fr-FR" sz="1000" b="1" dirty="0" err="1">
                          <a:latin typeface="Calibri,Bold"/>
                          <a:ea typeface="Calibri"/>
                          <a:cs typeface="Calibri,Bold"/>
                        </a:rPr>
                        <a:t>MorSEFF</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a:latin typeface="Calibri"/>
                          <a:ea typeface="Calibri"/>
                          <a:cs typeface="Calibri"/>
                        </a:rPr>
                        <a:t>Financement de 80 millions d’EUR pour l’efficacité énergétique et les énergies renouvelables au Maroc. Initiative lancée en 2014 avec la participation de 2 banques marocaines (BMCE et BP).</a:t>
                      </a:r>
                      <a:endParaRPr lang="fr-FR" sz="1000">
                        <a:latin typeface="Calibri"/>
                        <a:ea typeface="Calibri"/>
                        <a:cs typeface="Times New Roman"/>
                      </a:endParaRPr>
                    </a:p>
                    <a:p>
                      <a:pPr algn="just">
                        <a:lnSpc>
                          <a:spcPct val="115000"/>
                        </a:lnSpc>
                        <a:spcAft>
                          <a:spcPts val="0"/>
                        </a:spcAft>
                      </a:pPr>
                      <a:r>
                        <a:rPr lang="fr-FR" sz="800">
                          <a:latin typeface="Calibri"/>
                          <a:ea typeface="Calibri"/>
                          <a:cs typeface="Calibri"/>
                        </a:rPr>
                        <a:t>Subventions d'investissement:</a:t>
                      </a:r>
                      <a:endParaRPr lang="fr-FR" sz="1000">
                        <a:latin typeface="Calibri"/>
                        <a:ea typeface="Calibri"/>
                        <a:cs typeface="Times New Roman"/>
                      </a:endParaRPr>
                    </a:p>
                    <a:p>
                      <a:pPr marL="342900" lvl="0" indent="-342900">
                        <a:lnSpc>
                          <a:spcPts val="1000"/>
                        </a:lnSpc>
                        <a:spcAft>
                          <a:spcPts val="0"/>
                        </a:spcAft>
                        <a:buSzPts val="1000"/>
                        <a:buFont typeface="Calibri"/>
                        <a:buChar char="-"/>
                        <a:tabLst>
                          <a:tab pos="457200" algn="l"/>
                        </a:tabLst>
                      </a:pPr>
                      <a:r>
                        <a:rPr lang="fr-FR" sz="800">
                          <a:latin typeface="Calibri"/>
                          <a:ea typeface="Calibri"/>
                          <a:cs typeface="Calibri"/>
                        </a:rPr>
                        <a:t>10% du montant du prêt MorSEFF (ou dans le cas du leasing, du prix d'achat de l'équipement)</a:t>
                      </a:r>
                      <a:endParaRPr lang="fr-FR" sz="1000">
                        <a:latin typeface="Calibri"/>
                        <a:ea typeface="Calibri"/>
                        <a:cs typeface="Times New Roman"/>
                      </a:endParaRPr>
                    </a:p>
                    <a:p>
                      <a:pPr marL="342900" lvl="0" indent="-342900">
                        <a:lnSpc>
                          <a:spcPts val="1000"/>
                        </a:lnSpc>
                        <a:spcAft>
                          <a:spcPts val="0"/>
                        </a:spcAft>
                        <a:buSzPts val="1000"/>
                        <a:buFont typeface="Calibri"/>
                        <a:buChar char="-"/>
                        <a:tabLst>
                          <a:tab pos="457200" algn="l"/>
                        </a:tabLst>
                      </a:pPr>
                      <a:r>
                        <a:rPr lang="fr-FR" sz="800">
                          <a:latin typeface="Calibri"/>
                          <a:ea typeface="Calibri"/>
                          <a:cs typeface="Calibri"/>
                        </a:rPr>
                        <a:t>15% pour des projets de cogénération, trigénération, et d’énergie renouvelable produisant plus de 2 kWh/an d’électricité pour chaque euro investi</a:t>
                      </a:r>
                      <a:endParaRPr lang="fr-FR" sz="100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635">
                <a:tc>
                  <a:txBody>
                    <a:bodyPr/>
                    <a:lstStyle/>
                    <a:p>
                      <a:pPr>
                        <a:lnSpc>
                          <a:spcPct val="115000"/>
                        </a:lnSpc>
                        <a:spcAft>
                          <a:spcPts val="0"/>
                        </a:spcAft>
                      </a:pPr>
                      <a:r>
                        <a:rPr lang="fr-FR" sz="1000" b="1" dirty="0">
                          <a:latin typeface="Calibri,Bold"/>
                          <a:ea typeface="Calibri"/>
                          <a:cs typeface="Calibri,Bold"/>
                        </a:rPr>
                        <a:t>Programme </a:t>
                      </a:r>
                      <a:r>
                        <a:rPr lang="fr-FR" sz="1000" b="1" dirty="0" err="1">
                          <a:latin typeface="Calibri,Bold"/>
                          <a:ea typeface="Calibri"/>
                          <a:cs typeface="Calibri,Bold"/>
                        </a:rPr>
                        <a:t>Effinergie</a:t>
                      </a:r>
                      <a:endParaRPr lang="fr-FR" sz="11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fr-FR" sz="800" dirty="0">
                          <a:latin typeface="Calibri"/>
                          <a:ea typeface="Calibri"/>
                          <a:cs typeface="Calibri"/>
                        </a:rPr>
                        <a:t>le groupe </a:t>
                      </a:r>
                      <a:r>
                        <a:rPr lang="fr-FR" sz="800" dirty="0" err="1">
                          <a:latin typeface="Calibri"/>
                          <a:ea typeface="Calibri"/>
                          <a:cs typeface="Calibri"/>
                        </a:rPr>
                        <a:t>Attijariwafa</a:t>
                      </a:r>
                      <a:r>
                        <a:rPr lang="fr-FR" sz="800" dirty="0">
                          <a:latin typeface="Calibri"/>
                          <a:ea typeface="Calibri"/>
                          <a:cs typeface="Calibri"/>
                        </a:rPr>
                        <a:t> </a:t>
                      </a:r>
                      <a:r>
                        <a:rPr lang="fr-FR" sz="800" dirty="0" err="1">
                          <a:latin typeface="Calibri"/>
                          <a:ea typeface="Calibri"/>
                          <a:cs typeface="Calibri"/>
                        </a:rPr>
                        <a:t>bank</a:t>
                      </a:r>
                      <a:r>
                        <a:rPr lang="fr-FR" sz="800" dirty="0">
                          <a:latin typeface="Calibri"/>
                          <a:ea typeface="Calibri"/>
                          <a:cs typeface="Calibri"/>
                        </a:rPr>
                        <a:t> met en place une offre dédiée baptisée « </a:t>
                      </a:r>
                      <a:r>
                        <a:rPr lang="fr-FR" sz="800" dirty="0" err="1">
                          <a:latin typeface="Calibri"/>
                          <a:ea typeface="Calibri"/>
                          <a:cs typeface="Calibri"/>
                        </a:rPr>
                        <a:t>Effinergie</a:t>
                      </a:r>
                      <a:r>
                        <a:rPr lang="fr-FR" sz="800" dirty="0">
                          <a:latin typeface="Calibri"/>
                          <a:ea typeface="Calibri"/>
                          <a:cs typeface="Calibri"/>
                        </a:rPr>
                        <a:t> », qui comprend:</a:t>
                      </a:r>
                      <a:endParaRPr lang="fr-FR" sz="1000" dirty="0">
                        <a:latin typeface="Calibri"/>
                        <a:ea typeface="Calibri"/>
                        <a:cs typeface="Times New Roman"/>
                      </a:endParaRPr>
                    </a:p>
                    <a:p>
                      <a:pPr marL="342900" marR="540385" lvl="0" indent="-342900" algn="just">
                        <a:lnSpc>
                          <a:spcPct val="115000"/>
                        </a:lnSpc>
                        <a:spcAft>
                          <a:spcPts val="0"/>
                        </a:spcAft>
                        <a:buFont typeface="Symbol"/>
                        <a:buChar char=""/>
                      </a:pPr>
                      <a:r>
                        <a:rPr lang="fr-FR" sz="800" dirty="0">
                          <a:latin typeface="Calibri"/>
                          <a:ea typeface="Calibri"/>
                          <a:cs typeface="Calibri"/>
                        </a:rPr>
                        <a:t>des solutions de financement des investissements dans les domaines de l’efficacité énergétique, au travers de mécanismes spécifiques de crédits à moyen et long termes, de leasing et d’un fonds d’investissement ;</a:t>
                      </a:r>
                      <a:endParaRPr lang="fr-FR" sz="1000" dirty="0">
                        <a:latin typeface="Calibri"/>
                        <a:ea typeface="Calibri"/>
                        <a:cs typeface="Times New Roman"/>
                      </a:endParaRPr>
                    </a:p>
                    <a:p>
                      <a:pPr marL="342900" marR="540385" lvl="0" indent="-342900" algn="just">
                        <a:lnSpc>
                          <a:spcPct val="115000"/>
                        </a:lnSpc>
                        <a:spcAft>
                          <a:spcPts val="0"/>
                        </a:spcAft>
                        <a:buFont typeface="Symbol"/>
                        <a:buChar char=""/>
                      </a:pPr>
                      <a:r>
                        <a:rPr lang="fr-FR" sz="800" dirty="0">
                          <a:latin typeface="Calibri"/>
                          <a:ea typeface="Calibri"/>
                          <a:cs typeface="Calibri"/>
                        </a:rPr>
                        <a:t>un dispositif global d’accompagnement des entreprises engagées dans un processus d’efficacité énergétique ;</a:t>
                      </a:r>
                      <a:endParaRPr lang="fr-FR" sz="1000" dirty="0">
                        <a:latin typeface="Calibri"/>
                        <a:ea typeface="Calibri"/>
                        <a:cs typeface="Times New Roman"/>
                      </a:endParaRPr>
                    </a:p>
                    <a:p>
                      <a:pPr marL="342900" marR="540385" lvl="0" indent="-342900" algn="just">
                        <a:lnSpc>
                          <a:spcPct val="115000"/>
                        </a:lnSpc>
                        <a:spcAft>
                          <a:spcPts val="0"/>
                        </a:spcAft>
                        <a:buFont typeface="Symbol"/>
                        <a:buChar char=""/>
                      </a:pPr>
                      <a:r>
                        <a:rPr lang="fr-FR" sz="800" dirty="0">
                          <a:latin typeface="Calibri"/>
                          <a:ea typeface="Calibri"/>
                          <a:cs typeface="Calibri"/>
                        </a:rPr>
                        <a:t>une offre de financement pour les besoins privés</a:t>
                      </a:r>
                      <a:endParaRPr lang="fr-FR" sz="1000" dirty="0">
                        <a:latin typeface="Calibri"/>
                        <a:ea typeface="Calibri"/>
                        <a:cs typeface="Times New Roman"/>
                      </a:endParaRPr>
                    </a:p>
                  </a:txBody>
                  <a:tcPr marL="37071" marR="370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solidFill>
                  <a:srgbClr val="C00000"/>
                </a:solidFill>
              </a:rPr>
              <a:t>Les filières IAA</a:t>
            </a:r>
            <a:endParaRPr lang="fr-FR" sz="3600" b="1" dirty="0">
              <a:solidFill>
                <a:srgbClr val="C00000"/>
              </a:solidFill>
            </a:endParaRPr>
          </a:p>
        </p:txBody>
      </p:sp>
      <p:grpSp>
        <p:nvGrpSpPr>
          <p:cNvPr id="3" name="Group 25"/>
          <p:cNvGrpSpPr>
            <a:grpSpLocks/>
          </p:cNvGrpSpPr>
          <p:nvPr/>
        </p:nvGrpSpPr>
        <p:grpSpPr bwMode="auto">
          <a:xfrm>
            <a:off x="3571868" y="2428868"/>
            <a:ext cx="1803400" cy="2151063"/>
            <a:chOff x="2357" y="472"/>
            <a:chExt cx="521" cy="621"/>
          </a:xfrm>
        </p:grpSpPr>
        <p:sp>
          <p:nvSpPr>
            <p:cNvPr id="5" name="Freeform 26"/>
            <p:cNvSpPr>
              <a:spLocks/>
            </p:cNvSpPr>
            <p:nvPr/>
          </p:nvSpPr>
          <p:spPr bwMode="auto">
            <a:xfrm>
              <a:off x="2357" y="472"/>
              <a:ext cx="521" cy="621"/>
            </a:xfrm>
            <a:custGeom>
              <a:avLst/>
              <a:gdLst>
                <a:gd name="T0" fmla="*/ 7 w 1041"/>
                <a:gd name="T1" fmla="*/ 226 h 1242"/>
                <a:gd name="T2" fmla="*/ 0 w 1041"/>
                <a:gd name="T3" fmla="*/ 495 h 1242"/>
                <a:gd name="T4" fmla="*/ 81 w 1041"/>
                <a:gd name="T5" fmla="*/ 621 h 1242"/>
                <a:gd name="T6" fmla="*/ 521 w 1041"/>
                <a:gd name="T7" fmla="*/ 558 h 1242"/>
                <a:gd name="T8" fmla="*/ 496 w 1041"/>
                <a:gd name="T9" fmla="*/ 285 h 1242"/>
                <a:gd name="T10" fmla="*/ 472 w 1041"/>
                <a:gd name="T11" fmla="*/ 255 h 1242"/>
                <a:gd name="T12" fmla="*/ 494 w 1041"/>
                <a:gd name="T13" fmla="*/ 31 h 1242"/>
                <a:gd name="T14" fmla="*/ 484 w 1041"/>
                <a:gd name="T15" fmla="*/ 6 h 1242"/>
                <a:gd name="T16" fmla="*/ 463 w 1041"/>
                <a:gd name="T17" fmla="*/ 0 h 1242"/>
                <a:gd name="T18" fmla="*/ 444 w 1041"/>
                <a:gd name="T19" fmla="*/ 1 h 1242"/>
                <a:gd name="T20" fmla="*/ 425 w 1041"/>
                <a:gd name="T21" fmla="*/ 13 h 1242"/>
                <a:gd name="T22" fmla="*/ 417 w 1041"/>
                <a:gd name="T23" fmla="*/ 39 h 1242"/>
                <a:gd name="T24" fmla="*/ 379 w 1041"/>
                <a:gd name="T25" fmla="*/ 189 h 1242"/>
                <a:gd name="T26" fmla="*/ 338 w 1041"/>
                <a:gd name="T27" fmla="*/ 211 h 1242"/>
                <a:gd name="T28" fmla="*/ 284 w 1041"/>
                <a:gd name="T29" fmla="*/ 181 h 1242"/>
                <a:gd name="T30" fmla="*/ 233 w 1041"/>
                <a:gd name="T31" fmla="*/ 216 h 1242"/>
                <a:gd name="T32" fmla="*/ 144 w 1041"/>
                <a:gd name="T33" fmla="*/ 174 h 1242"/>
                <a:gd name="T34" fmla="*/ 100 w 1041"/>
                <a:gd name="T35" fmla="*/ 242 h 1242"/>
                <a:gd name="T36" fmla="*/ 7 w 1041"/>
                <a:gd name="T37" fmla="*/ 226 h 1242"/>
                <a:gd name="T38" fmla="*/ 7 w 1041"/>
                <a:gd name="T39" fmla="*/ 226 h 12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41"/>
                <a:gd name="T61" fmla="*/ 0 h 1242"/>
                <a:gd name="T62" fmla="*/ 1041 w 1041"/>
                <a:gd name="T63" fmla="*/ 1242 h 124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41" h="1242">
                  <a:moveTo>
                    <a:pt x="14" y="452"/>
                  </a:moveTo>
                  <a:lnTo>
                    <a:pt x="0" y="991"/>
                  </a:lnTo>
                  <a:lnTo>
                    <a:pt x="162" y="1242"/>
                  </a:lnTo>
                  <a:lnTo>
                    <a:pt x="1041" y="1115"/>
                  </a:lnTo>
                  <a:lnTo>
                    <a:pt x="991" y="570"/>
                  </a:lnTo>
                  <a:lnTo>
                    <a:pt x="943" y="511"/>
                  </a:lnTo>
                  <a:lnTo>
                    <a:pt x="988" y="62"/>
                  </a:lnTo>
                  <a:lnTo>
                    <a:pt x="968" y="13"/>
                  </a:lnTo>
                  <a:lnTo>
                    <a:pt x="926" y="0"/>
                  </a:lnTo>
                  <a:lnTo>
                    <a:pt x="887" y="1"/>
                  </a:lnTo>
                  <a:lnTo>
                    <a:pt x="850" y="26"/>
                  </a:lnTo>
                  <a:lnTo>
                    <a:pt x="834" y="79"/>
                  </a:lnTo>
                  <a:lnTo>
                    <a:pt x="757" y="379"/>
                  </a:lnTo>
                  <a:lnTo>
                    <a:pt x="675" y="423"/>
                  </a:lnTo>
                  <a:lnTo>
                    <a:pt x="568" y="362"/>
                  </a:lnTo>
                  <a:lnTo>
                    <a:pt x="465" y="433"/>
                  </a:lnTo>
                  <a:lnTo>
                    <a:pt x="287" y="349"/>
                  </a:lnTo>
                  <a:lnTo>
                    <a:pt x="200" y="485"/>
                  </a:lnTo>
                  <a:lnTo>
                    <a:pt x="14" y="452"/>
                  </a:lnTo>
                  <a:close/>
                </a:path>
              </a:pathLst>
            </a:custGeom>
            <a:solidFill>
              <a:srgbClr val="000000"/>
            </a:solidFill>
            <a:ln w="9525">
              <a:noFill/>
              <a:round/>
              <a:headEnd/>
              <a:tailEnd/>
            </a:ln>
          </p:spPr>
          <p:txBody>
            <a:bodyPr/>
            <a:lstStyle/>
            <a:p>
              <a:endParaRPr lang="fr-FR"/>
            </a:p>
          </p:txBody>
        </p:sp>
        <p:sp>
          <p:nvSpPr>
            <p:cNvPr id="6" name="Freeform 27"/>
            <p:cNvSpPr>
              <a:spLocks/>
            </p:cNvSpPr>
            <p:nvPr/>
          </p:nvSpPr>
          <p:spPr bwMode="auto">
            <a:xfrm>
              <a:off x="2739" y="499"/>
              <a:ext cx="96" cy="278"/>
            </a:xfrm>
            <a:custGeom>
              <a:avLst/>
              <a:gdLst>
                <a:gd name="T0" fmla="*/ 0 w 193"/>
                <a:gd name="T1" fmla="*/ 197 h 556"/>
                <a:gd name="T2" fmla="*/ 38 w 193"/>
                <a:gd name="T3" fmla="*/ 42 h 556"/>
                <a:gd name="T4" fmla="*/ 51 w 193"/>
                <a:gd name="T5" fmla="*/ 0 h 556"/>
                <a:gd name="T6" fmla="*/ 96 w 193"/>
                <a:gd name="T7" fmla="*/ 14 h 556"/>
                <a:gd name="T8" fmla="*/ 85 w 193"/>
                <a:gd name="T9" fmla="*/ 139 h 556"/>
                <a:gd name="T10" fmla="*/ 69 w 193"/>
                <a:gd name="T11" fmla="*/ 278 h 556"/>
                <a:gd name="T12" fmla="*/ 0 w 193"/>
                <a:gd name="T13" fmla="*/ 197 h 556"/>
                <a:gd name="T14" fmla="*/ 0 w 193"/>
                <a:gd name="T15" fmla="*/ 197 h 55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556"/>
                <a:gd name="T26" fmla="*/ 193 w 193"/>
                <a:gd name="T27" fmla="*/ 556 h 5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556">
                  <a:moveTo>
                    <a:pt x="0" y="395"/>
                  </a:moveTo>
                  <a:lnTo>
                    <a:pt x="77" y="84"/>
                  </a:lnTo>
                  <a:lnTo>
                    <a:pt x="102" y="0"/>
                  </a:lnTo>
                  <a:lnTo>
                    <a:pt x="193" y="28"/>
                  </a:lnTo>
                  <a:lnTo>
                    <a:pt x="171" y="277"/>
                  </a:lnTo>
                  <a:lnTo>
                    <a:pt x="139" y="556"/>
                  </a:lnTo>
                  <a:lnTo>
                    <a:pt x="0" y="395"/>
                  </a:lnTo>
                  <a:close/>
                </a:path>
              </a:pathLst>
            </a:custGeom>
            <a:solidFill>
              <a:srgbClr val="C7695C"/>
            </a:solidFill>
            <a:ln w="9525">
              <a:noFill/>
              <a:round/>
              <a:headEnd/>
              <a:tailEnd/>
            </a:ln>
          </p:spPr>
          <p:txBody>
            <a:bodyPr/>
            <a:lstStyle/>
            <a:p>
              <a:endParaRPr lang="fr-FR"/>
            </a:p>
          </p:txBody>
        </p:sp>
        <p:sp>
          <p:nvSpPr>
            <p:cNvPr id="7" name="Freeform 28"/>
            <p:cNvSpPr>
              <a:spLocks/>
            </p:cNvSpPr>
            <p:nvPr/>
          </p:nvSpPr>
          <p:spPr bwMode="auto">
            <a:xfrm>
              <a:off x="2790" y="487"/>
              <a:ext cx="47" cy="34"/>
            </a:xfrm>
            <a:custGeom>
              <a:avLst/>
              <a:gdLst>
                <a:gd name="T0" fmla="*/ 24 w 93"/>
                <a:gd name="T1" fmla="*/ 34 h 67"/>
                <a:gd name="T2" fmla="*/ 26 w 93"/>
                <a:gd name="T3" fmla="*/ 33 h 67"/>
                <a:gd name="T4" fmla="*/ 28 w 93"/>
                <a:gd name="T5" fmla="*/ 33 h 67"/>
                <a:gd name="T6" fmla="*/ 30 w 93"/>
                <a:gd name="T7" fmla="*/ 32 h 67"/>
                <a:gd name="T8" fmla="*/ 32 w 93"/>
                <a:gd name="T9" fmla="*/ 32 h 67"/>
                <a:gd name="T10" fmla="*/ 36 w 93"/>
                <a:gd name="T11" fmla="*/ 31 h 67"/>
                <a:gd name="T12" fmla="*/ 40 w 93"/>
                <a:gd name="T13" fmla="*/ 29 h 67"/>
                <a:gd name="T14" fmla="*/ 42 w 93"/>
                <a:gd name="T15" fmla="*/ 26 h 67"/>
                <a:gd name="T16" fmla="*/ 45 w 93"/>
                <a:gd name="T17" fmla="*/ 24 h 67"/>
                <a:gd name="T18" fmla="*/ 46 w 93"/>
                <a:gd name="T19" fmla="*/ 21 h 67"/>
                <a:gd name="T20" fmla="*/ 47 w 93"/>
                <a:gd name="T21" fmla="*/ 17 h 67"/>
                <a:gd name="T22" fmla="*/ 46 w 93"/>
                <a:gd name="T23" fmla="*/ 14 h 67"/>
                <a:gd name="T24" fmla="*/ 45 w 93"/>
                <a:gd name="T25" fmla="*/ 11 h 67"/>
                <a:gd name="T26" fmla="*/ 42 w 93"/>
                <a:gd name="T27" fmla="*/ 8 h 67"/>
                <a:gd name="T28" fmla="*/ 40 w 93"/>
                <a:gd name="T29" fmla="*/ 5 h 67"/>
                <a:gd name="T30" fmla="*/ 36 w 93"/>
                <a:gd name="T31" fmla="*/ 3 h 67"/>
                <a:gd name="T32" fmla="*/ 32 w 93"/>
                <a:gd name="T33" fmla="*/ 1 h 67"/>
                <a:gd name="T34" fmla="*/ 30 w 93"/>
                <a:gd name="T35" fmla="*/ 1 h 67"/>
                <a:gd name="T36" fmla="*/ 28 w 93"/>
                <a:gd name="T37" fmla="*/ 0 h 67"/>
                <a:gd name="T38" fmla="*/ 26 w 93"/>
                <a:gd name="T39" fmla="*/ 0 h 67"/>
                <a:gd name="T40" fmla="*/ 24 w 93"/>
                <a:gd name="T41" fmla="*/ 0 h 67"/>
                <a:gd name="T42" fmla="*/ 21 w 93"/>
                <a:gd name="T43" fmla="*/ 0 h 67"/>
                <a:gd name="T44" fmla="*/ 19 w 93"/>
                <a:gd name="T45" fmla="*/ 0 h 67"/>
                <a:gd name="T46" fmla="*/ 16 w 93"/>
                <a:gd name="T47" fmla="*/ 1 h 67"/>
                <a:gd name="T48" fmla="*/ 14 w 93"/>
                <a:gd name="T49" fmla="*/ 1 h 67"/>
                <a:gd name="T50" fmla="*/ 10 w 93"/>
                <a:gd name="T51" fmla="*/ 3 h 67"/>
                <a:gd name="T52" fmla="*/ 7 w 93"/>
                <a:gd name="T53" fmla="*/ 5 h 67"/>
                <a:gd name="T54" fmla="*/ 4 w 93"/>
                <a:gd name="T55" fmla="*/ 8 h 67"/>
                <a:gd name="T56" fmla="*/ 2 w 93"/>
                <a:gd name="T57" fmla="*/ 11 h 67"/>
                <a:gd name="T58" fmla="*/ 0 w 93"/>
                <a:gd name="T59" fmla="*/ 14 h 67"/>
                <a:gd name="T60" fmla="*/ 0 w 93"/>
                <a:gd name="T61" fmla="*/ 17 h 67"/>
                <a:gd name="T62" fmla="*/ 0 w 93"/>
                <a:gd name="T63" fmla="*/ 21 h 67"/>
                <a:gd name="T64" fmla="*/ 2 w 93"/>
                <a:gd name="T65" fmla="*/ 24 h 67"/>
                <a:gd name="T66" fmla="*/ 4 w 93"/>
                <a:gd name="T67" fmla="*/ 26 h 67"/>
                <a:gd name="T68" fmla="*/ 7 w 93"/>
                <a:gd name="T69" fmla="*/ 29 h 67"/>
                <a:gd name="T70" fmla="*/ 10 w 93"/>
                <a:gd name="T71" fmla="*/ 31 h 67"/>
                <a:gd name="T72" fmla="*/ 14 w 93"/>
                <a:gd name="T73" fmla="*/ 32 h 67"/>
                <a:gd name="T74" fmla="*/ 16 w 93"/>
                <a:gd name="T75" fmla="*/ 32 h 67"/>
                <a:gd name="T76" fmla="*/ 19 w 93"/>
                <a:gd name="T77" fmla="*/ 33 h 67"/>
                <a:gd name="T78" fmla="*/ 21 w 93"/>
                <a:gd name="T79" fmla="*/ 33 h 67"/>
                <a:gd name="T80" fmla="*/ 24 w 93"/>
                <a:gd name="T81" fmla="*/ 34 h 67"/>
                <a:gd name="T82" fmla="*/ 24 w 93"/>
                <a:gd name="T83" fmla="*/ 34 h 6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3"/>
                <a:gd name="T127" fmla="*/ 0 h 67"/>
                <a:gd name="T128" fmla="*/ 93 w 93"/>
                <a:gd name="T129" fmla="*/ 67 h 6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3" h="67">
                  <a:moveTo>
                    <a:pt x="47" y="67"/>
                  </a:moveTo>
                  <a:lnTo>
                    <a:pt x="51" y="66"/>
                  </a:lnTo>
                  <a:lnTo>
                    <a:pt x="56" y="66"/>
                  </a:lnTo>
                  <a:lnTo>
                    <a:pt x="60" y="64"/>
                  </a:lnTo>
                  <a:lnTo>
                    <a:pt x="64" y="64"/>
                  </a:lnTo>
                  <a:lnTo>
                    <a:pt x="72" y="61"/>
                  </a:lnTo>
                  <a:lnTo>
                    <a:pt x="79" y="57"/>
                  </a:lnTo>
                  <a:lnTo>
                    <a:pt x="84" y="51"/>
                  </a:lnTo>
                  <a:lnTo>
                    <a:pt x="89" y="47"/>
                  </a:lnTo>
                  <a:lnTo>
                    <a:pt x="92" y="41"/>
                  </a:lnTo>
                  <a:lnTo>
                    <a:pt x="93" y="33"/>
                  </a:lnTo>
                  <a:lnTo>
                    <a:pt x="92" y="27"/>
                  </a:lnTo>
                  <a:lnTo>
                    <a:pt x="89" y="21"/>
                  </a:lnTo>
                  <a:lnTo>
                    <a:pt x="84" y="15"/>
                  </a:lnTo>
                  <a:lnTo>
                    <a:pt x="79" y="10"/>
                  </a:lnTo>
                  <a:lnTo>
                    <a:pt x="72" y="5"/>
                  </a:lnTo>
                  <a:lnTo>
                    <a:pt x="64" y="2"/>
                  </a:lnTo>
                  <a:lnTo>
                    <a:pt x="60" y="1"/>
                  </a:lnTo>
                  <a:lnTo>
                    <a:pt x="56" y="0"/>
                  </a:lnTo>
                  <a:lnTo>
                    <a:pt x="51" y="0"/>
                  </a:lnTo>
                  <a:lnTo>
                    <a:pt x="47" y="0"/>
                  </a:lnTo>
                  <a:lnTo>
                    <a:pt x="42" y="0"/>
                  </a:lnTo>
                  <a:lnTo>
                    <a:pt x="37" y="0"/>
                  </a:lnTo>
                  <a:lnTo>
                    <a:pt x="32" y="1"/>
                  </a:lnTo>
                  <a:lnTo>
                    <a:pt x="28" y="2"/>
                  </a:lnTo>
                  <a:lnTo>
                    <a:pt x="20" y="5"/>
                  </a:lnTo>
                  <a:lnTo>
                    <a:pt x="14" y="10"/>
                  </a:lnTo>
                  <a:lnTo>
                    <a:pt x="7" y="15"/>
                  </a:lnTo>
                  <a:lnTo>
                    <a:pt x="4" y="21"/>
                  </a:lnTo>
                  <a:lnTo>
                    <a:pt x="0" y="27"/>
                  </a:lnTo>
                  <a:lnTo>
                    <a:pt x="0" y="33"/>
                  </a:lnTo>
                  <a:lnTo>
                    <a:pt x="0" y="41"/>
                  </a:lnTo>
                  <a:lnTo>
                    <a:pt x="4" y="47"/>
                  </a:lnTo>
                  <a:lnTo>
                    <a:pt x="7" y="51"/>
                  </a:lnTo>
                  <a:lnTo>
                    <a:pt x="14" y="57"/>
                  </a:lnTo>
                  <a:lnTo>
                    <a:pt x="20" y="61"/>
                  </a:lnTo>
                  <a:lnTo>
                    <a:pt x="28" y="64"/>
                  </a:lnTo>
                  <a:lnTo>
                    <a:pt x="32" y="64"/>
                  </a:lnTo>
                  <a:lnTo>
                    <a:pt x="37" y="66"/>
                  </a:lnTo>
                  <a:lnTo>
                    <a:pt x="42" y="66"/>
                  </a:lnTo>
                  <a:lnTo>
                    <a:pt x="47" y="67"/>
                  </a:lnTo>
                  <a:close/>
                </a:path>
              </a:pathLst>
            </a:custGeom>
            <a:solidFill>
              <a:srgbClr val="788578"/>
            </a:solidFill>
            <a:ln w="9525">
              <a:noFill/>
              <a:round/>
              <a:headEnd/>
              <a:tailEnd/>
            </a:ln>
          </p:spPr>
          <p:txBody>
            <a:bodyPr/>
            <a:lstStyle/>
            <a:p>
              <a:endParaRPr lang="fr-FR"/>
            </a:p>
          </p:txBody>
        </p:sp>
        <p:sp>
          <p:nvSpPr>
            <p:cNvPr id="8" name="Freeform 29"/>
            <p:cNvSpPr>
              <a:spLocks/>
            </p:cNvSpPr>
            <p:nvPr/>
          </p:nvSpPr>
          <p:spPr bwMode="auto">
            <a:xfrm>
              <a:off x="2410" y="759"/>
              <a:ext cx="453" cy="320"/>
            </a:xfrm>
            <a:custGeom>
              <a:avLst/>
              <a:gdLst>
                <a:gd name="T0" fmla="*/ 31 w 905"/>
                <a:gd name="T1" fmla="*/ 320 h 638"/>
                <a:gd name="T2" fmla="*/ 453 w 905"/>
                <a:gd name="T3" fmla="*/ 257 h 638"/>
                <a:gd name="T4" fmla="*/ 427 w 905"/>
                <a:gd name="T5" fmla="*/ 0 h 638"/>
                <a:gd name="T6" fmla="*/ 0 w 905"/>
                <a:gd name="T7" fmla="*/ 16 h 638"/>
                <a:gd name="T8" fmla="*/ 31 w 905"/>
                <a:gd name="T9" fmla="*/ 320 h 638"/>
                <a:gd name="T10" fmla="*/ 31 w 905"/>
                <a:gd name="T11" fmla="*/ 320 h 638"/>
                <a:gd name="T12" fmla="*/ 0 60000 65536"/>
                <a:gd name="T13" fmla="*/ 0 60000 65536"/>
                <a:gd name="T14" fmla="*/ 0 60000 65536"/>
                <a:gd name="T15" fmla="*/ 0 60000 65536"/>
                <a:gd name="T16" fmla="*/ 0 60000 65536"/>
                <a:gd name="T17" fmla="*/ 0 60000 65536"/>
                <a:gd name="T18" fmla="*/ 0 w 905"/>
                <a:gd name="T19" fmla="*/ 0 h 638"/>
                <a:gd name="T20" fmla="*/ 905 w 905"/>
                <a:gd name="T21" fmla="*/ 638 h 638"/>
              </a:gdLst>
              <a:ahLst/>
              <a:cxnLst>
                <a:cxn ang="T12">
                  <a:pos x="T0" y="T1"/>
                </a:cxn>
                <a:cxn ang="T13">
                  <a:pos x="T2" y="T3"/>
                </a:cxn>
                <a:cxn ang="T14">
                  <a:pos x="T4" y="T5"/>
                </a:cxn>
                <a:cxn ang="T15">
                  <a:pos x="T6" y="T7"/>
                </a:cxn>
                <a:cxn ang="T16">
                  <a:pos x="T8" y="T9"/>
                </a:cxn>
                <a:cxn ang="T17">
                  <a:pos x="T10" y="T11"/>
                </a:cxn>
              </a:cxnLst>
              <a:rect l="T18" t="T19" r="T20" b="T21"/>
              <a:pathLst>
                <a:path w="905" h="638">
                  <a:moveTo>
                    <a:pt x="62" y="638"/>
                  </a:moveTo>
                  <a:lnTo>
                    <a:pt x="905" y="512"/>
                  </a:lnTo>
                  <a:lnTo>
                    <a:pt x="853" y="0"/>
                  </a:lnTo>
                  <a:lnTo>
                    <a:pt x="0" y="31"/>
                  </a:lnTo>
                  <a:lnTo>
                    <a:pt x="62" y="638"/>
                  </a:lnTo>
                  <a:close/>
                </a:path>
              </a:pathLst>
            </a:custGeom>
            <a:solidFill>
              <a:srgbClr val="C2D6C2"/>
            </a:solidFill>
            <a:ln w="9525">
              <a:noFill/>
              <a:round/>
              <a:headEnd/>
              <a:tailEnd/>
            </a:ln>
          </p:spPr>
          <p:txBody>
            <a:bodyPr/>
            <a:lstStyle/>
            <a:p>
              <a:endParaRPr lang="fr-FR"/>
            </a:p>
          </p:txBody>
        </p:sp>
        <p:sp>
          <p:nvSpPr>
            <p:cNvPr id="9" name="Freeform 30"/>
            <p:cNvSpPr>
              <a:spLocks/>
            </p:cNvSpPr>
            <p:nvPr/>
          </p:nvSpPr>
          <p:spPr bwMode="auto">
            <a:xfrm>
              <a:off x="2509" y="911"/>
              <a:ext cx="58" cy="66"/>
            </a:xfrm>
            <a:custGeom>
              <a:avLst/>
              <a:gdLst>
                <a:gd name="T0" fmla="*/ 0 w 116"/>
                <a:gd name="T1" fmla="*/ 66 h 131"/>
                <a:gd name="T2" fmla="*/ 58 w 116"/>
                <a:gd name="T3" fmla="*/ 66 h 131"/>
                <a:gd name="T4" fmla="*/ 58 w 116"/>
                <a:gd name="T5" fmla="*/ 0 h 131"/>
                <a:gd name="T6" fmla="*/ 0 w 116"/>
                <a:gd name="T7" fmla="*/ 0 h 131"/>
                <a:gd name="T8" fmla="*/ 0 w 116"/>
                <a:gd name="T9" fmla="*/ 66 h 131"/>
                <a:gd name="T10" fmla="*/ 0 w 116"/>
                <a:gd name="T11" fmla="*/ 66 h 131"/>
                <a:gd name="T12" fmla="*/ 0 60000 65536"/>
                <a:gd name="T13" fmla="*/ 0 60000 65536"/>
                <a:gd name="T14" fmla="*/ 0 60000 65536"/>
                <a:gd name="T15" fmla="*/ 0 60000 65536"/>
                <a:gd name="T16" fmla="*/ 0 60000 65536"/>
                <a:gd name="T17" fmla="*/ 0 60000 65536"/>
                <a:gd name="T18" fmla="*/ 0 w 116"/>
                <a:gd name="T19" fmla="*/ 0 h 131"/>
                <a:gd name="T20" fmla="*/ 116 w 116"/>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116" h="131">
                  <a:moveTo>
                    <a:pt x="0" y="131"/>
                  </a:moveTo>
                  <a:lnTo>
                    <a:pt x="116" y="131"/>
                  </a:lnTo>
                  <a:lnTo>
                    <a:pt x="116" y="0"/>
                  </a:lnTo>
                  <a:lnTo>
                    <a:pt x="0" y="0"/>
                  </a:lnTo>
                  <a:lnTo>
                    <a:pt x="0" y="131"/>
                  </a:lnTo>
                  <a:close/>
                </a:path>
              </a:pathLst>
            </a:custGeom>
            <a:solidFill>
              <a:srgbClr val="A84A3D"/>
            </a:solidFill>
            <a:ln w="9525">
              <a:noFill/>
              <a:round/>
              <a:headEnd/>
              <a:tailEnd/>
            </a:ln>
          </p:spPr>
          <p:txBody>
            <a:bodyPr/>
            <a:lstStyle/>
            <a:p>
              <a:endParaRPr lang="fr-FR"/>
            </a:p>
          </p:txBody>
        </p:sp>
        <p:sp>
          <p:nvSpPr>
            <p:cNvPr id="10" name="Freeform 31"/>
            <p:cNvSpPr>
              <a:spLocks/>
            </p:cNvSpPr>
            <p:nvPr/>
          </p:nvSpPr>
          <p:spPr bwMode="auto">
            <a:xfrm>
              <a:off x="2635" y="898"/>
              <a:ext cx="46" cy="48"/>
            </a:xfrm>
            <a:custGeom>
              <a:avLst/>
              <a:gdLst>
                <a:gd name="T0" fmla="*/ 0 w 90"/>
                <a:gd name="T1" fmla="*/ 48 h 94"/>
                <a:gd name="T2" fmla="*/ 46 w 90"/>
                <a:gd name="T3" fmla="*/ 48 h 94"/>
                <a:gd name="T4" fmla="*/ 46 w 90"/>
                <a:gd name="T5" fmla="*/ 0 h 94"/>
                <a:gd name="T6" fmla="*/ 0 w 90"/>
                <a:gd name="T7" fmla="*/ 0 h 94"/>
                <a:gd name="T8" fmla="*/ 0 w 90"/>
                <a:gd name="T9" fmla="*/ 48 h 94"/>
                <a:gd name="T10" fmla="*/ 0 w 90"/>
                <a:gd name="T11" fmla="*/ 48 h 94"/>
                <a:gd name="T12" fmla="*/ 0 60000 65536"/>
                <a:gd name="T13" fmla="*/ 0 60000 65536"/>
                <a:gd name="T14" fmla="*/ 0 60000 65536"/>
                <a:gd name="T15" fmla="*/ 0 60000 65536"/>
                <a:gd name="T16" fmla="*/ 0 60000 65536"/>
                <a:gd name="T17" fmla="*/ 0 60000 65536"/>
                <a:gd name="T18" fmla="*/ 0 w 90"/>
                <a:gd name="T19" fmla="*/ 0 h 94"/>
                <a:gd name="T20" fmla="*/ 90 w 90"/>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90" h="94">
                  <a:moveTo>
                    <a:pt x="0" y="94"/>
                  </a:moveTo>
                  <a:lnTo>
                    <a:pt x="90" y="94"/>
                  </a:lnTo>
                  <a:lnTo>
                    <a:pt x="90" y="0"/>
                  </a:lnTo>
                  <a:lnTo>
                    <a:pt x="0" y="0"/>
                  </a:lnTo>
                  <a:lnTo>
                    <a:pt x="0" y="94"/>
                  </a:lnTo>
                  <a:close/>
                </a:path>
              </a:pathLst>
            </a:custGeom>
            <a:solidFill>
              <a:srgbClr val="A84A3D"/>
            </a:solidFill>
            <a:ln w="9525">
              <a:noFill/>
              <a:round/>
              <a:headEnd/>
              <a:tailEnd/>
            </a:ln>
          </p:spPr>
          <p:txBody>
            <a:bodyPr/>
            <a:lstStyle/>
            <a:p>
              <a:endParaRPr lang="fr-FR"/>
            </a:p>
          </p:txBody>
        </p:sp>
        <p:sp>
          <p:nvSpPr>
            <p:cNvPr id="11" name="Freeform 32"/>
            <p:cNvSpPr>
              <a:spLocks/>
            </p:cNvSpPr>
            <p:nvPr/>
          </p:nvSpPr>
          <p:spPr bwMode="auto">
            <a:xfrm>
              <a:off x="2743" y="877"/>
              <a:ext cx="49" cy="59"/>
            </a:xfrm>
            <a:custGeom>
              <a:avLst/>
              <a:gdLst>
                <a:gd name="T0" fmla="*/ 0 w 99"/>
                <a:gd name="T1" fmla="*/ 59 h 117"/>
                <a:gd name="T2" fmla="*/ 49 w 99"/>
                <a:gd name="T3" fmla="*/ 59 h 117"/>
                <a:gd name="T4" fmla="*/ 49 w 99"/>
                <a:gd name="T5" fmla="*/ 0 h 117"/>
                <a:gd name="T6" fmla="*/ 0 w 99"/>
                <a:gd name="T7" fmla="*/ 0 h 117"/>
                <a:gd name="T8" fmla="*/ 0 w 99"/>
                <a:gd name="T9" fmla="*/ 59 h 117"/>
                <a:gd name="T10" fmla="*/ 0 w 99"/>
                <a:gd name="T11" fmla="*/ 59 h 117"/>
                <a:gd name="T12" fmla="*/ 0 60000 65536"/>
                <a:gd name="T13" fmla="*/ 0 60000 65536"/>
                <a:gd name="T14" fmla="*/ 0 60000 65536"/>
                <a:gd name="T15" fmla="*/ 0 60000 65536"/>
                <a:gd name="T16" fmla="*/ 0 60000 65536"/>
                <a:gd name="T17" fmla="*/ 0 60000 65536"/>
                <a:gd name="T18" fmla="*/ 0 w 99"/>
                <a:gd name="T19" fmla="*/ 0 h 117"/>
                <a:gd name="T20" fmla="*/ 99 w 99"/>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99" h="117">
                  <a:moveTo>
                    <a:pt x="0" y="117"/>
                  </a:moveTo>
                  <a:lnTo>
                    <a:pt x="99" y="117"/>
                  </a:lnTo>
                  <a:lnTo>
                    <a:pt x="99" y="0"/>
                  </a:lnTo>
                  <a:lnTo>
                    <a:pt x="0" y="0"/>
                  </a:lnTo>
                  <a:lnTo>
                    <a:pt x="0" y="117"/>
                  </a:lnTo>
                  <a:close/>
                </a:path>
              </a:pathLst>
            </a:custGeom>
            <a:solidFill>
              <a:srgbClr val="A84A3D"/>
            </a:solidFill>
            <a:ln w="9525">
              <a:noFill/>
              <a:round/>
              <a:headEnd/>
              <a:tailEnd/>
            </a:ln>
          </p:spPr>
          <p:txBody>
            <a:bodyPr/>
            <a:lstStyle/>
            <a:p>
              <a:endParaRPr lang="fr-FR"/>
            </a:p>
          </p:txBody>
        </p:sp>
        <p:sp>
          <p:nvSpPr>
            <p:cNvPr id="12" name="Freeform 33"/>
            <p:cNvSpPr>
              <a:spLocks/>
            </p:cNvSpPr>
            <p:nvPr/>
          </p:nvSpPr>
          <p:spPr bwMode="auto">
            <a:xfrm>
              <a:off x="2468" y="664"/>
              <a:ext cx="123" cy="190"/>
            </a:xfrm>
            <a:custGeom>
              <a:avLst/>
              <a:gdLst>
                <a:gd name="T0" fmla="*/ 38 w 246"/>
                <a:gd name="T1" fmla="*/ 0 h 380"/>
                <a:gd name="T2" fmla="*/ 0 w 246"/>
                <a:gd name="T3" fmla="*/ 69 h 380"/>
                <a:gd name="T4" fmla="*/ 71 w 246"/>
                <a:gd name="T5" fmla="*/ 190 h 380"/>
                <a:gd name="T6" fmla="*/ 123 w 246"/>
                <a:gd name="T7" fmla="*/ 133 h 380"/>
                <a:gd name="T8" fmla="*/ 38 w 246"/>
                <a:gd name="T9" fmla="*/ 0 h 380"/>
                <a:gd name="T10" fmla="*/ 38 w 246"/>
                <a:gd name="T11" fmla="*/ 0 h 380"/>
                <a:gd name="T12" fmla="*/ 0 60000 65536"/>
                <a:gd name="T13" fmla="*/ 0 60000 65536"/>
                <a:gd name="T14" fmla="*/ 0 60000 65536"/>
                <a:gd name="T15" fmla="*/ 0 60000 65536"/>
                <a:gd name="T16" fmla="*/ 0 60000 65536"/>
                <a:gd name="T17" fmla="*/ 0 60000 65536"/>
                <a:gd name="T18" fmla="*/ 0 w 246"/>
                <a:gd name="T19" fmla="*/ 0 h 380"/>
                <a:gd name="T20" fmla="*/ 246 w 246"/>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246" h="380">
                  <a:moveTo>
                    <a:pt x="76" y="0"/>
                  </a:moveTo>
                  <a:lnTo>
                    <a:pt x="0" y="138"/>
                  </a:lnTo>
                  <a:lnTo>
                    <a:pt x="142" y="380"/>
                  </a:lnTo>
                  <a:lnTo>
                    <a:pt x="246" y="266"/>
                  </a:lnTo>
                  <a:lnTo>
                    <a:pt x="76" y="0"/>
                  </a:lnTo>
                  <a:close/>
                </a:path>
              </a:pathLst>
            </a:custGeom>
            <a:solidFill>
              <a:srgbClr val="F59E91"/>
            </a:solidFill>
            <a:ln w="9525">
              <a:noFill/>
              <a:round/>
              <a:headEnd/>
              <a:tailEnd/>
            </a:ln>
          </p:spPr>
          <p:txBody>
            <a:bodyPr/>
            <a:lstStyle/>
            <a:p>
              <a:endParaRPr lang="fr-FR"/>
            </a:p>
          </p:txBody>
        </p:sp>
        <p:sp>
          <p:nvSpPr>
            <p:cNvPr id="13" name="Freeform 34"/>
            <p:cNvSpPr>
              <a:spLocks/>
            </p:cNvSpPr>
            <p:nvPr/>
          </p:nvSpPr>
          <p:spPr bwMode="auto">
            <a:xfrm>
              <a:off x="2596" y="671"/>
              <a:ext cx="123" cy="159"/>
            </a:xfrm>
            <a:custGeom>
              <a:avLst/>
              <a:gdLst>
                <a:gd name="T0" fmla="*/ 47 w 246"/>
                <a:gd name="T1" fmla="*/ 0 h 318"/>
                <a:gd name="T2" fmla="*/ 0 w 246"/>
                <a:gd name="T3" fmla="*/ 38 h 318"/>
                <a:gd name="T4" fmla="*/ 57 w 246"/>
                <a:gd name="T5" fmla="*/ 159 h 318"/>
                <a:gd name="T6" fmla="*/ 123 w 246"/>
                <a:gd name="T7" fmla="*/ 104 h 318"/>
                <a:gd name="T8" fmla="*/ 47 w 246"/>
                <a:gd name="T9" fmla="*/ 0 h 318"/>
                <a:gd name="T10" fmla="*/ 47 w 246"/>
                <a:gd name="T11" fmla="*/ 0 h 318"/>
                <a:gd name="T12" fmla="*/ 0 60000 65536"/>
                <a:gd name="T13" fmla="*/ 0 60000 65536"/>
                <a:gd name="T14" fmla="*/ 0 60000 65536"/>
                <a:gd name="T15" fmla="*/ 0 60000 65536"/>
                <a:gd name="T16" fmla="*/ 0 60000 65536"/>
                <a:gd name="T17" fmla="*/ 0 60000 65536"/>
                <a:gd name="T18" fmla="*/ 0 w 246"/>
                <a:gd name="T19" fmla="*/ 0 h 318"/>
                <a:gd name="T20" fmla="*/ 246 w 246"/>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46" h="318">
                  <a:moveTo>
                    <a:pt x="93" y="0"/>
                  </a:moveTo>
                  <a:lnTo>
                    <a:pt x="0" y="75"/>
                  </a:lnTo>
                  <a:lnTo>
                    <a:pt x="114" y="318"/>
                  </a:lnTo>
                  <a:lnTo>
                    <a:pt x="246" y="209"/>
                  </a:lnTo>
                  <a:lnTo>
                    <a:pt x="93" y="0"/>
                  </a:lnTo>
                  <a:close/>
                </a:path>
              </a:pathLst>
            </a:custGeom>
            <a:solidFill>
              <a:srgbClr val="F59E91"/>
            </a:solidFill>
            <a:ln w="9525">
              <a:noFill/>
              <a:round/>
              <a:headEnd/>
              <a:tailEnd/>
            </a:ln>
          </p:spPr>
          <p:txBody>
            <a:bodyPr/>
            <a:lstStyle/>
            <a:p>
              <a:endParaRPr lang="fr-FR"/>
            </a:p>
          </p:txBody>
        </p:sp>
        <p:sp>
          <p:nvSpPr>
            <p:cNvPr id="14" name="Freeform 35"/>
            <p:cNvSpPr>
              <a:spLocks/>
            </p:cNvSpPr>
            <p:nvPr/>
          </p:nvSpPr>
          <p:spPr bwMode="auto">
            <a:xfrm>
              <a:off x="2691" y="674"/>
              <a:ext cx="148" cy="136"/>
            </a:xfrm>
            <a:custGeom>
              <a:avLst/>
              <a:gdLst>
                <a:gd name="T0" fmla="*/ 50 w 296"/>
                <a:gd name="T1" fmla="*/ 0 h 272"/>
                <a:gd name="T2" fmla="*/ 0 w 296"/>
                <a:gd name="T3" fmla="*/ 34 h 272"/>
                <a:gd name="T4" fmla="*/ 85 w 296"/>
                <a:gd name="T5" fmla="*/ 136 h 272"/>
                <a:gd name="T6" fmla="*/ 148 w 296"/>
                <a:gd name="T7" fmla="*/ 86 h 272"/>
                <a:gd name="T8" fmla="*/ 50 w 296"/>
                <a:gd name="T9" fmla="*/ 0 h 272"/>
                <a:gd name="T10" fmla="*/ 50 w 296"/>
                <a:gd name="T11" fmla="*/ 0 h 272"/>
                <a:gd name="T12" fmla="*/ 0 60000 65536"/>
                <a:gd name="T13" fmla="*/ 0 60000 65536"/>
                <a:gd name="T14" fmla="*/ 0 60000 65536"/>
                <a:gd name="T15" fmla="*/ 0 60000 65536"/>
                <a:gd name="T16" fmla="*/ 0 60000 65536"/>
                <a:gd name="T17" fmla="*/ 0 60000 65536"/>
                <a:gd name="T18" fmla="*/ 0 w 296"/>
                <a:gd name="T19" fmla="*/ 0 h 272"/>
                <a:gd name="T20" fmla="*/ 296 w 296"/>
                <a:gd name="T21" fmla="*/ 272 h 272"/>
              </a:gdLst>
              <a:ahLst/>
              <a:cxnLst>
                <a:cxn ang="T12">
                  <a:pos x="T0" y="T1"/>
                </a:cxn>
                <a:cxn ang="T13">
                  <a:pos x="T2" y="T3"/>
                </a:cxn>
                <a:cxn ang="T14">
                  <a:pos x="T4" y="T5"/>
                </a:cxn>
                <a:cxn ang="T15">
                  <a:pos x="T6" y="T7"/>
                </a:cxn>
                <a:cxn ang="T16">
                  <a:pos x="T8" y="T9"/>
                </a:cxn>
                <a:cxn ang="T17">
                  <a:pos x="T10" y="T11"/>
                </a:cxn>
              </a:cxnLst>
              <a:rect l="T18" t="T19" r="T20" b="T21"/>
              <a:pathLst>
                <a:path w="296" h="272">
                  <a:moveTo>
                    <a:pt x="101" y="0"/>
                  </a:moveTo>
                  <a:lnTo>
                    <a:pt x="0" y="67"/>
                  </a:lnTo>
                  <a:lnTo>
                    <a:pt x="171" y="272"/>
                  </a:lnTo>
                  <a:lnTo>
                    <a:pt x="296" y="173"/>
                  </a:lnTo>
                  <a:lnTo>
                    <a:pt x="101" y="0"/>
                  </a:lnTo>
                  <a:close/>
                </a:path>
              </a:pathLst>
            </a:custGeom>
            <a:solidFill>
              <a:srgbClr val="F59E91"/>
            </a:solidFill>
            <a:ln w="9525">
              <a:noFill/>
              <a:round/>
              <a:headEnd/>
              <a:tailEnd/>
            </a:ln>
          </p:spPr>
          <p:txBody>
            <a:bodyPr/>
            <a:lstStyle/>
            <a:p>
              <a:endParaRPr lang="fr-FR"/>
            </a:p>
          </p:txBody>
        </p:sp>
        <p:sp>
          <p:nvSpPr>
            <p:cNvPr id="15" name="Freeform 36"/>
            <p:cNvSpPr>
              <a:spLocks/>
            </p:cNvSpPr>
            <p:nvPr/>
          </p:nvSpPr>
          <p:spPr bwMode="auto">
            <a:xfrm>
              <a:off x="2375" y="713"/>
              <a:ext cx="163" cy="141"/>
            </a:xfrm>
            <a:custGeom>
              <a:avLst/>
              <a:gdLst>
                <a:gd name="T0" fmla="*/ 0 w 327"/>
                <a:gd name="T1" fmla="*/ 0 h 282"/>
                <a:gd name="T2" fmla="*/ 94 w 327"/>
                <a:gd name="T3" fmla="*/ 18 h 282"/>
                <a:gd name="T4" fmla="*/ 163 w 327"/>
                <a:gd name="T5" fmla="*/ 141 h 282"/>
                <a:gd name="T6" fmla="*/ 59 w 327"/>
                <a:gd name="T7" fmla="*/ 89 h 282"/>
                <a:gd name="T8" fmla="*/ 0 w 327"/>
                <a:gd name="T9" fmla="*/ 0 h 282"/>
                <a:gd name="T10" fmla="*/ 0 w 327"/>
                <a:gd name="T11" fmla="*/ 0 h 282"/>
                <a:gd name="T12" fmla="*/ 0 60000 65536"/>
                <a:gd name="T13" fmla="*/ 0 60000 65536"/>
                <a:gd name="T14" fmla="*/ 0 60000 65536"/>
                <a:gd name="T15" fmla="*/ 0 60000 65536"/>
                <a:gd name="T16" fmla="*/ 0 60000 65536"/>
                <a:gd name="T17" fmla="*/ 0 60000 65536"/>
                <a:gd name="T18" fmla="*/ 0 w 327"/>
                <a:gd name="T19" fmla="*/ 0 h 282"/>
                <a:gd name="T20" fmla="*/ 327 w 327"/>
                <a:gd name="T21" fmla="*/ 282 h 282"/>
              </a:gdLst>
              <a:ahLst/>
              <a:cxnLst>
                <a:cxn ang="T12">
                  <a:pos x="T0" y="T1"/>
                </a:cxn>
                <a:cxn ang="T13">
                  <a:pos x="T2" y="T3"/>
                </a:cxn>
                <a:cxn ang="T14">
                  <a:pos x="T4" y="T5"/>
                </a:cxn>
                <a:cxn ang="T15">
                  <a:pos x="T6" y="T7"/>
                </a:cxn>
                <a:cxn ang="T16">
                  <a:pos x="T8" y="T9"/>
                </a:cxn>
                <a:cxn ang="T17">
                  <a:pos x="T10" y="T11"/>
                </a:cxn>
              </a:cxnLst>
              <a:rect l="T18" t="T19" r="T20" b="T21"/>
              <a:pathLst>
                <a:path w="327" h="282">
                  <a:moveTo>
                    <a:pt x="0" y="0"/>
                  </a:moveTo>
                  <a:lnTo>
                    <a:pt x="188" y="35"/>
                  </a:lnTo>
                  <a:lnTo>
                    <a:pt x="327" y="282"/>
                  </a:lnTo>
                  <a:lnTo>
                    <a:pt x="118" y="179"/>
                  </a:lnTo>
                  <a:lnTo>
                    <a:pt x="0" y="0"/>
                  </a:lnTo>
                  <a:close/>
                </a:path>
              </a:pathLst>
            </a:custGeom>
            <a:solidFill>
              <a:srgbClr val="C7695C"/>
            </a:solidFill>
            <a:ln w="9525">
              <a:noFill/>
              <a:round/>
              <a:headEnd/>
              <a:tailEnd/>
            </a:ln>
          </p:spPr>
          <p:txBody>
            <a:bodyPr/>
            <a:lstStyle/>
            <a:p>
              <a:endParaRPr lang="fr-FR"/>
            </a:p>
          </p:txBody>
        </p:sp>
        <p:sp>
          <p:nvSpPr>
            <p:cNvPr id="16" name="Freeform 37"/>
            <p:cNvSpPr>
              <a:spLocks/>
            </p:cNvSpPr>
            <p:nvPr/>
          </p:nvSpPr>
          <p:spPr bwMode="auto">
            <a:xfrm>
              <a:off x="2505" y="664"/>
              <a:ext cx="148" cy="164"/>
            </a:xfrm>
            <a:custGeom>
              <a:avLst/>
              <a:gdLst>
                <a:gd name="T0" fmla="*/ 0 w 294"/>
                <a:gd name="T1" fmla="*/ 0 h 328"/>
                <a:gd name="T2" fmla="*/ 95 w 294"/>
                <a:gd name="T3" fmla="*/ 43 h 328"/>
                <a:gd name="T4" fmla="*/ 148 w 294"/>
                <a:gd name="T5" fmla="*/ 164 h 328"/>
                <a:gd name="T6" fmla="*/ 82 w 294"/>
                <a:gd name="T7" fmla="*/ 135 h 328"/>
                <a:gd name="T8" fmla="*/ 0 w 294"/>
                <a:gd name="T9" fmla="*/ 0 h 328"/>
                <a:gd name="T10" fmla="*/ 0 w 294"/>
                <a:gd name="T11" fmla="*/ 0 h 328"/>
                <a:gd name="T12" fmla="*/ 0 60000 65536"/>
                <a:gd name="T13" fmla="*/ 0 60000 65536"/>
                <a:gd name="T14" fmla="*/ 0 60000 65536"/>
                <a:gd name="T15" fmla="*/ 0 60000 65536"/>
                <a:gd name="T16" fmla="*/ 0 60000 65536"/>
                <a:gd name="T17" fmla="*/ 0 60000 65536"/>
                <a:gd name="T18" fmla="*/ 0 w 294"/>
                <a:gd name="T19" fmla="*/ 0 h 328"/>
                <a:gd name="T20" fmla="*/ 294 w 294"/>
                <a:gd name="T21" fmla="*/ 328 h 328"/>
              </a:gdLst>
              <a:ahLst/>
              <a:cxnLst>
                <a:cxn ang="T12">
                  <a:pos x="T0" y="T1"/>
                </a:cxn>
                <a:cxn ang="T13">
                  <a:pos x="T2" y="T3"/>
                </a:cxn>
                <a:cxn ang="T14">
                  <a:pos x="T4" y="T5"/>
                </a:cxn>
                <a:cxn ang="T15">
                  <a:pos x="T6" y="T7"/>
                </a:cxn>
                <a:cxn ang="T16">
                  <a:pos x="T8" y="T9"/>
                </a:cxn>
                <a:cxn ang="T17">
                  <a:pos x="T10" y="T11"/>
                </a:cxn>
              </a:cxnLst>
              <a:rect l="T18" t="T19" r="T20" b="T21"/>
              <a:pathLst>
                <a:path w="294" h="328">
                  <a:moveTo>
                    <a:pt x="0" y="0"/>
                  </a:moveTo>
                  <a:lnTo>
                    <a:pt x="188" y="87"/>
                  </a:lnTo>
                  <a:lnTo>
                    <a:pt x="294" y="328"/>
                  </a:lnTo>
                  <a:lnTo>
                    <a:pt x="163" y="270"/>
                  </a:lnTo>
                  <a:lnTo>
                    <a:pt x="0" y="0"/>
                  </a:lnTo>
                  <a:close/>
                </a:path>
              </a:pathLst>
            </a:custGeom>
            <a:solidFill>
              <a:srgbClr val="C7695C"/>
            </a:solidFill>
            <a:ln w="9525">
              <a:noFill/>
              <a:round/>
              <a:headEnd/>
              <a:tailEnd/>
            </a:ln>
          </p:spPr>
          <p:txBody>
            <a:bodyPr/>
            <a:lstStyle/>
            <a:p>
              <a:endParaRPr lang="fr-FR"/>
            </a:p>
          </p:txBody>
        </p:sp>
        <p:sp>
          <p:nvSpPr>
            <p:cNvPr id="17" name="Freeform 38"/>
            <p:cNvSpPr>
              <a:spLocks/>
            </p:cNvSpPr>
            <p:nvPr/>
          </p:nvSpPr>
          <p:spPr bwMode="auto">
            <a:xfrm>
              <a:off x="2639" y="671"/>
              <a:ext cx="142" cy="139"/>
            </a:xfrm>
            <a:custGeom>
              <a:avLst/>
              <a:gdLst>
                <a:gd name="T0" fmla="*/ 0 w 285"/>
                <a:gd name="T1" fmla="*/ 0 h 280"/>
                <a:gd name="T2" fmla="*/ 54 w 285"/>
                <a:gd name="T3" fmla="*/ 33 h 280"/>
                <a:gd name="T4" fmla="*/ 142 w 285"/>
                <a:gd name="T5" fmla="*/ 139 h 280"/>
                <a:gd name="T6" fmla="*/ 78 w 285"/>
                <a:gd name="T7" fmla="*/ 106 h 280"/>
                <a:gd name="T8" fmla="*/ 0 w 285"/>
                <a:gd name="T9" fmla="*/ 0 h 280"/>
                <a:gd name="T10" fmla="*/ 0 w 285"/>
                <a:gd name="T11" fmla="*/ 0 h 280"/>
                <a:gd name="T12" fmla="*/ 0 60000 65536"/>
                <a:gd name="T13" fmla="*/ 0 60000 65536"/>
                <a:gd name="T14" fmla="*/ 0 60000 65536"/>
                <a:gd name="T15" fmla="*/ 0 60000 65536"/>
                <a:gd name="T16" fmla="*/ 0 60000 65536"/>
                <a:gd name="T17" fmla="*/ 0 60000 65536"/>
                <a:gd name="T18" fmla="*/ 0 w 285"/>
                <a:gd name="T19" fmla="*/ 0 h 280"/>
                <a:gd name="T20" fmla="*/ 285 w 285"/>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285" h="280">
                  <a:moveTo>
                    <a:pt x="0" y="0"/>
                  </a:moveTo>
                  <a:lnTo>
                    <a:pt x="108" y="67"/>
                  </a:lnTo>
                  <a:lnTo>
                    <a:pt x="285" y="280"/>
                  </a:lnTo>
                  <a:lnTo>
                    <a:pt x="157" y="213"/>
                  </a:lnTo>
                  <a:lnTo>
                    <a:pt x="0" y="0"/>
                  </a:lnTo>
                  <a:close/>
                </a:path>
              </a:pathLst>
            </a:custGeom>
            <a:solidFill>
              <a:srgbClr val="C7695C"/>
            </a:solidFill>
            <a:ln w="9525">
              <a:noFill/>
              <a:round/>
              <a:headEnd/>
              <a:tailEnd/>
            </a:ln>
          </p:spPr>
          <p:txBody>
            <a:bodyPr/>
            <a:lstStyle/>
            <a:p>
              <a:endParaRPr lang="fr-FR"/>
            </a:p>
          </p:txBody>
        </p:sp>
        <p:sp>
          <p:nvSpPr>
            <p:cNvPr id="18" name="Freeform 39"/>
            <p:cNvSpPr>
              <a:spLocks/>
            </p:cNvSpPr>
            <p:nvPr/>
          </p:nvSpPr>
          <p:spPr bwMode="auto">
            <a:xfrm>
              <a:off x="2371" y="708"/>
              <a:ext cx="74" cy="371"/>
            </a:xfrm>
            <a:custGeom>
              <a:avLst/>
              <a:gdLst>
                <a:gd name="T0" fmla="*/ 3 w 146"/>
                <a:gd name="T1" fmla="*/ 0 h 741"/>
                <a:gd name="T2" fmla="*/ 69 w 146"/>
                <a:gd name="T3" fmla="*/ 95 h 741"/>
                <a:gd name="T4" fmla="*/ 74 w 146"/>
                <a:gd name="T5" fmla="*/ 371 h 741"/>
                <a:gd name="T6" fmla="*/ 0 w 146"/>
                <a:gd name="T7" fmla="*/ 255 h 741"/>
                <a:gd name="T8" fmla="*/ 3 w 146"/>
                <a:gd name="T9" fmla="*/ 0 h 741"/>
                <a:gd name="T10" fmla="*/ 3 w 146"/>
                <a:gd name="T11" fmla="*/ 0 h 741"/>
                <a:gd name="T12" fmla="*/ 0 60000 65536"/>
                <a:gd name="T13" fmla="*/ 0 60000 65536"/>
                <a:gd name="T14" fmla="*/ 0 60000 65536"/>
                <a:gd name="T15" fmla="*/ 0 60000 65536"/>
                <a:gd name="T16" fmla="*/ 0 60000 65536"/>
                <a:gd name="T17" fmla="*/ 0 60000 65536"/>
                <a:gd name="T18" fmla="*/ 0 w 146"/>
                <a:gd name="T19" fmla="*/ 0 h 741"/>
                <a:gd name="T20" fmla="*/ 146 w 146"/>
                <a:gd name="T21" fmla="*/ 741 h 741"/>
              </a:gdLst>
              <a:ahLst/>
              <a:cxnLst>
                <a:cxn ang="T12">
                  <a:pos x="T0" y="T1"/>
                </a:cxn>
                <a:cxn ang="T13">
                  <a:pos x="T2" y="T3"/>
                </a:cxn>
                <a:cxn ang="T14">
                  <a:pos x="T4" y="T5"/>
                </a:cxn>
                <a:cxn ang="T15">
                  <a:pos x="T6" y="T7"/>
                </a:cxn>
                <a:cxn ang="T16">
                  <a:pos x="T8" y="T9"/>
                </a:cxn>
                <a:cxn ang="T17">
                  <a:pos x="T10" y="T11"/>
                </a:cxn>
              </a:cxnLst>
              <a:rect l="T18" t="T19" r="T20" b="T21"/>
              <a:pathLst>
                <a:path w="146" h="741">
                  <a:moveTo>
                    <a:pt x="5" y="0"/>
                  </a:moveTo>
                  <a:lnTo>
                    <a:pt x="136" y="190"/>
                  </a:lnTo>
                  <a:lnTo>
                    <a:pt x="146" y="741"/>
                  </a:lnTo>
                  <a:lnTo>
                    <a:pt x="0" y="510"/>
                  </a:lnTo>
                  <a:lnTo>
                    <a:pt x="5" y="0"/>
                  </a:lnTo>
                  <a:close/>
                </a:path>
              </a:pathLst>
            </a:custGeom>
            <a:solidFill>
              <a:srgbClr val="F59E91"/>
            </a:solidFill>
            <a:ln w="9525">
              <a:noFill/>
              <a:round/>
              <a:headEnd/>
              <a:tailEnd/>
            </a:ln>
          </p:spPr>
          <p:txBody>
            <a:bodyPr/>
            <a:lstStyle/>
            <a:p>
              <a:endParaRPr lang="fr-FR"/>
            </a:p>
          </p:txBody>
        </p:sp>
        <p:sp>
          <p:nvSpPr>
            <p:cNvPr id="19" name="Freeform 40"/>
            <p:cNvSpPr>
              <a:spLocks/>
            </p:cNvSpPr>
            <p:nvPr/>
          </p:nvSpPr>
          <p:spPr bwMode="auto">
            <a:xfrm>
              <a:off x="2496" y="897"/>
              <a:ext cx="14" cy="80"/>
            </a:xfrm>
            <a:custGeom>
              <a:avLst/>
              <a:gdLst>
                <a:gd name="T0" fmla="*/ 14 w 29"/>
                <a:gd name="T1" fmla="*/ 12 h 160"/>
                <a:gd name="T2" fmla="*/ 2 w 29"/>
                <a:gd name="T3" fmla="*/ 0 h 160"/>
                <a:gd name="T4" fmla="*/ 0 w 29"/>
                <a:gd name="T5" fmla="*/ 77 h 160"/>
                <a:gd name="T6" fmla="*/ 13 w 29"/>
                <a:gd name="T7" fmla="*/ 80 h 160"/>
                <a:gd name="T8" fmla="*/ 14 w 29"/>
                <a:gd name="T9" fmla="*/ 12 h 160"/>
                <a:gd name="T10" fmla="*/ 14 w 29"/>
                <a:gd name="T11" fmla="*/ 12 h 160"/>
                <a:gd name="T12" fmla="*/ 0 60000 65536"/>
                <a:gd name="T13" fmla="*/ 0 60000 65536"/>
                <a:gd name="T14" fmla="*/ 0 60000 65536"/>
                <a:gd name="T15" fmla="*/ 0 60000 65536"/>
                <a:gd name="T16" fmla="*/ 0 60000 65536"/>
                <a:gd name="T17" fmla="*/ 0 60000 65536"/>
                <a:gd name="T18" fmla="*/ 0 w 29"/>
                <a:gd name="T19" fmla="*/ 0 h 160"/>
                <a:gd name="T20" fmla="*/ 29 w 29"/>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29" h="160">
                  <a:moveTo>
                    <a:pt x="29" y="25"/>
                  </a:moveTo>
                  <a:lnTo>
                    <a:pt x="4" y="0"/>
                  </a:lnTo>
                  <a:lnTo>
                    <a:pt x="0" y="154"/>
                  </a:lnTo>
                  <a:lnTo>
                    <a:pt x="26" y="160"/>
                  </a:lnTo>
                  <a:lnTo>
                    <a:pt x="29" y="25"/>
                  </a:lnTo>
                  <a:close/>
                </a:path>
              </a:pathLst>
            </a:custGeom>
            <a:solidFill>
              <a:srgbClr val="000000"/>
            </a:solidFill>
            <a:ln w="9525">
              <a:noFill/>
              <a:round/>
              <a:headEnd/>
              <a:tailEnd/>
            </a:ln>
          </p:spPr>
          <p:txBody>
            <a:bodyPr/>
            <a:lstStyle/>
            <a:p>
              <a:endParaRPr lang="fr-FR"/>
            </a:p>
          </p:txBody>
        </p:sp>
        <p:sp>
          <p:nvSpPr>
            <p:cNvPr id="20" name="Freeform 41"/>
            <p:cNvSpPr>
              <a:spLocks/>
            </p:cNvSpPr>
            <p:nvPr/>
          </p:nvSpPr>
          <p:spPr bwMode="auto">
            <a:xfrm>
              <a:off x="2623" y="881"/>
              <a:ext cx="13" cy="63"/>
            </a:xfrm>
            <a:custGeom>
              <a:avLst/>
              <a:gdLst>
                <a:gd name="T0" fmla="*/ 13 w 25"/>
                <a:gd name="T1" fmla="*/ 14 h 127"/>
                <a:gd name="T2" fmla="*/ 13 w 25"/>
                <a:gd name="T3" fmla="*/ 63 h 127"/>
                <a:gd name="T4" fmla="*/ 1 w 25"/>
                <a:gd name="T5" fmla="*/ 63 h 127"/>
                <a:gd name="T6" fmla="*/ 0 w 25"/>
                <a:gd name="T7" fmla="*/ 0 h 127"/>
                <a:gd name="T8" fmla="*/ 13 w 25"/>
                <a:gd name="T9" fmla="*/ 14 h 127"/>
                <a:gd name="T10" fmla="*/ 13 w 25"/>
                <a:gd name="T11" fmla="*/ 14 h 127"/>
                <a:gd name="T12" fmla="*/ 0 60000 65536"/>
                <a:gd name="T13" fmla="*/ 0 60000 65536"/>
                <a:gd name="T14" fmla="*/ 0 60000 65536"/>
                <a:gd name="T15" fmla="*/ 0 60000 65536"/>
                <a:gd name="T16" fmla="*/ 0 60000 65536"/>
                <a:gd name="T17" fmla="*/ 0 60000 65536"/>
                <a:gd name="T18" fmla="*/ 0 w 25"/>
                <a:gd name="T19" fmla="*/ 0 h 127"/>
                <a:gd name="T20" fmla="*/ 25 w 25"/>
                <a:gd name="T21" fmla="*/ 127 h 127"/>
              </a:gdLst>
              <a:ahLst/>
              <a:cxnLst>
                <a:cxn ang="T12">
                  <a:pos x="T0" y="T1"/>
                </a:cxn>
                <a:cxn ang="T13">
                  <a:pos x="T2" y="T3"/>
                </a:cxn>
                <a:cxn ang="T14">
                  <a:pos x="T4" y="T5"/>
                </a:cxn>
                <a:cxn ang="T15">
                  <a:pos x="T6" y="T7"/>
                </a:cxn>
                <a:cxn ang="T16">
                  <a:pos x="T8" y="T9"/>
                </a:cxn>
                <a:cxn ang="T17">
                  <a:pos x="T10" y="T11"/>
                </a:cxn>
              </a:cxnLst>
              <a:rect l="T18" t="T19" r="T20" b="T21"/>
              <a:pathLst>
                <a:path w="25" h="127">
                  <a:moveTo>
                    <a:pt x="25" y="28"/>
                  </a:moveTo>
                  <a:lnTo>
                    <a:pt x="25" y="127"/>
                  </a:lnTo>
                  <a:lnTo>
                    <a:pt x="1" y="126"/>
                  </a:lnTo>
                  <a:lnTo>
                    <a:pt x="0" y="0"/>
                  </a:lnTo>
                  <a:lnTo>
                    <a:pt x="25" y="28"/>
                  </a:lnTo>
                  <a:close/>
                </a:path>
              </a:pathLst>
            </a:custGeom>
            <a:solidFill>
              <a:srgbClr val="000000"/>
            </a:solidFill>
            <a:ln w="9525">
              <a:noFill/>
              <a:round/>
              <a:headEnd/>
              <a:tailEnd/>
            </a:ln>
          </p:spPr>
          <p:txBody>
            <a:bodyPr/>
            <a:lstStyle/>
            <a:p>
              <a:endParaRPr lang="fr-FR"/>
            </a:p>
          </p:txBody>
        </p:sp>
        <p:sp>
          <p:nvSpPr>
            <p:cNvPr id="21" name="Freeform 42"/>
            <p:cNvSpPr>
              <a:spLocks/>
            </p:cNvSpPr>
            <p:nvPr/>
          </p:nvSpPr>
          <p:spPr bwMode="auto">
            <a:xfrm>
              <a:off x="2731" y="867"/>
              <a:ext cx="12" cy="69"/>
            </a:xfrm>
            <a:custGeom>
              <a:avLst/>
              <a:gdLst>
                <a:gd name="T0" fmla="*/ 12 w 25"/>
                <a:gd name="T1" fmla="*/ 10 h 138"/>
                <a:gd name="T2" fmla="*/ 12 w 25"/>
                <a:gd name="T3" fmla="*/ 69 h 138"/>
                <a:gd name="T4" fmla="*/ 1 w 25"/>
                <a:gd name="T5" fmla="*/ 68 h 138"/>
                <a:gd name="T6" fmla="*/ 0 w 25"/>
                <a:gd name="T7" fmla="*/ 0 h 138"/>
                <a:gd name="T8" fmla="*/ 12 w 25"/>
                <a:gd name="T9" fmla="*/ 10 h 138"/>
                <a:gd name="T10" fmla="*/ 12 w 25"/>
                <a:gd name="T11" fmla="*/ 10 h 138"/>
                <a:gd name="T12" fmla="*/ 0 60000 65536"/>
                <a:gd name="T13" fmla="*/ 0 60000 65536"/>
                <a:gd name="T14" fmla="*/ 0 60000 65536"/>
                <a:gd name="T15" fmla="*/ 0 60000 65536"/>
                <a:gd name="T16" fmla="*/ 0 60000 65536"/>
                <a:gd name="T17" fmla="*/ 0 60000 65536"/>
                <a:gd name="T18" fmla="*/ 0 w 25"/>
                <a:gd name="T19" fmla="*/ 0 h 138"/>
                <a:gd name="T20" fmla="*/ 25 w 25"/>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25" h="138">
                  <a:moveTo>
                    <a:pt x="25" y="20"/>
                  </a:moveTo>
                  <a:lnTo>
                    <a:pt x="25" y="138"/>
                  </a:lnTo>
                  <a:lnTo>
                    <a:pt x="2" y="136"/>
                  </a:lnTo>
                  <a:lnTo>
                    <a:pt x="0" y="0"/>
                  </a:lnTo>
                  <a:lnTo>
                    <a:pt x="25" y="20"/>
                  </a:lnTo>
                  <a:close/>
                </a:path>
              </a:pathLst>
            </a:custGeom>
            <a:solidFill>
              <a:srgbClr val="000000"/>
            </a:solidFill>
            <a:ln w="9525">
              <a:noFill/>
              <a:round/>
              <a:headEnd/>
              <a:tailEnd/>
            </a:ln>
          </p:spPr>
          <p:txBody>
            <a:bodyPr/>
            <a:lstStyle/>
            <a:p>
              <a:endParaRPr lang="fr-FR"/>
            </a:p>
          </p:txBody>
        </p:sp>
        <p:sp>
          <p:nvSpPr>
            <p:cNvPr id="22" name="Freeform 43"/>
            <p:cNvSpPr>
              <a:spLocks/>
            </p:cNvSpPr>
            <p:nvPr/>
          </p:nvSpPr>
          <p:spPr bwMode="auto">
            <a:xfrm>
              <a:off x="2499" y="895"/>
              <a:ext cx="67" cy="15"/>
            </a:xfrm>
            <a:custGeom>
              <a:avLst/>
              <a:gdLst>
                <a:gd name="T0" fmla="*/ 0 w 132"/>
                <a:gd name="T1" fmla="*/ 4 h 31"/>
                <a:gd name="T2" fmla="*/ 11 w 132"/>
                <a:gd name="T3" fmla="*/ 15 h 31"/>
                <a:gd name="T4" fmla="*/ 67 w 132"/>
                <a:gd name="T5" fmla="*/ 15 h 31"/>
                <a:gd name="T6" fmla="*/ 67 w 132"/>
                <a:gd name="T7" fmla="*/ 0 h 31"/>
                <a:gd name="T8" fmla="*/ 0 w 132"/>
                <a:gd name="T9" fmla="*/ 4 h 31"/>
                <a:gd name="T10" fmla="*/ 0 w 132"/>
                <a:gd name="T11" fmla="*/ 4 h 31"/>
                <a:gd name="T12" fmla="*/ 0 60000 65536"/>
                <a:gd name="T13" fmla="*/ 0 60000 65536"/>
                <a:gd name="T14" fmla="*/ 0 60000 65536"/>
                <a:gd name="T15" fmla="*/ 0 60000 65536"/>
                <a:gd name="T16" fmla="*/ 0 60000 65536"/>
                <a:gd name="T17" fmla="*/ 0 60000 65536"/>
                <a:gd name="T18" fmla="*/ 0 w 132"/>
                <a:gd name="T19" fmla="*/ 0 h 31"/>
                <a:gd name="T20" fmla="*/ 132 w 132"/>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32" h="31">
                  <a:moveTo>
                    <a:pt x="0" y="8"/>
                  </a:moveTo>
                  <a:lnTo>
                    <a:pt x="22" y="31"/>
                  </a:lnTo>
                  <a:lnTo>
                    <a:pt x="132" y="31"/>
                  </a:lnTo>
                  <a:lnTo>
                    <a:pt x="132" y="0"/>
                  </a:lnTo>
                  <a:lnTo>
                    <a:pt x="0" y="8"/>
                  </a:lnTo>
                  <a:close/>
                </a:path>
              </a:pathLst>
            </a:custGeom>
            <a:solidFill>
              <a:srgbClr val="FFFFFF"/>
            </a:solidFill>
            <a:ln w="9525">
              <a:noFill/>
              <a:round/>
              <a:headEnd/>
              <a:tailEnd/>
            </a:ln>
          </p:spPr>
          <p:txBody>
            <a:bodyPr/>
            <a:lstStyle/>
            <a:p>
              <a:endParaRPr lang="fr-FR"/>
            </a:p>
          </p:txBody>
        </p:sp>
        <p:sp>
          <p:nvSpPr>
            <p:cNvPr id="23" name="Freeform 44"/>
            <p:cNvSpPr>
              <a:spLocks/>
            </p:cNvSpPr>
            <p:nvPr/>
          </p:nvSpPr>
          <p:spPr bwMode="auto">
            <a:xfrm>
              <a:off x="2623" y="884"/>
              <a:ext cx="58" cy="15"/>
            </a:xfrm>
            <a:custGeom>
              <a:avLst/>
              <a:gdLst>
                <a:gd name="T0" fmla="*/ 0 w 117"/>
                <a:gd name="T1" fmla="*/ 0 h 31"/>
                <a:gd name="T2" fmla="*/ 12 w 117"/>
                <a:gd name="T3" fmla="*/ 15 h 31"/>
                <a:gd name="T4" fmla="*/ 58 w 117"/>
                <a:gd name="T5" fmla="*/ 15 h 31"/>
                <a:gd name="T6" fmla="*/ 58 w 117"/>
                <a:gd name="T7" fmla="*/ 1 h 31"/>
                <a:gd name="T8" fmla="*/ 0 w 117"/>
                <a:gd name="T9" fmla="*/ 0 h 31"/>
                <a:gd name="T10" fmla="*/ 0 w 117"/>
                <a:gd name="T11" fmla="*/ 0 h 31"/>
                <a:gd name="T12" fmla="*/ 0 60000 65536"/>
                <a:gd name="T13" fmla="*/ 0 60000 65536"/>
                <a:gd name="T14" fmla="*/ 0 60000 65536"/>
                <a:gd name="T15" fmla="*/ 0 60000 65536"/>
                <a:gd name="T16" fmla="*/ 0 60000 65536"/>
                <a:gd name="T17" fmla="*/ 0 60000 65536"/>
                <a:gd name="T18" fmla="*/ 0 w 117"/>
                <a:gd name="T19" fmla="*/ 0 h 31"/>
                <a:gd name="T20" fmla="*/ 117 w 1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17" h="31">
                  <a:moveTo>
                    <a:pt x="0" y="0"/>
                  </a:moveTo>
                  <a:lnTo>
                    <a:pt x="25" y="31"/>
                  </a:lnTo>
                  <a:lnTo>
                    <a:pt x="117" y="31"/>
                  </a:lnTo>
                  <a:lnTo>
                    <a:pt x="117" y="3"/>
                  </a:lnTo>
                  <a:lnTo>
                    <a:pt x="0" y="0"/>
                  </a:lnTo>
                  <a:close/>
                </a:path>
              </a:pathLst>
            </a:custGeom>
            <a:solidFill>
              <a:srgbClr val="FFFFFF"/>
            </a:solidFill>
            <a:ln w="9525">
              <a:noFill/>
              <a:round/>
              <a:headEnd/>
              <a:tailEnd/>
            </a:ln>
          </p:spPr>
          <p:txBody>
            <a:bodyPr/>
            <a:lstStyle/>
            <a:p>
              <a:endParaRPr lang="fr-FR"/>
            </a:p>
          </p:txBody>
        </p:sp>
        <p:sp>
          <p:nvSpPr>
            <p:cNvPr id="24" name="Freeform 45"/>
            <p:cNvSpPr>
              <a:spLocks/>
            </p:cNvSpPr>
            <p:nvPr/>
          </p:nvSpPr>
          <p:spPr bwMode="auto">
            <a:xfrm>
              <a:off x="2732" y="864"/>
              <a:ext cx="59" cy="14"/>
            </a:xfrm>
            <a:custGeom>
              <a:avLst/>
              <a:gdLst>
                <a:gd name="T0" fmla="*/ 0 w 118"/>
                <a:gd name="T1" fmla="*/ 5 h 27"/>
                <a:gd name="T2" fmla="*/ 12 w 118"/>
                <a:gd name="T3" fmla="*/ 14 h 27"/>
                <a:gd name="T4" fmla="*/ 59 w 118"/>
                <a:gd name="T5" fmla="*/ 14 h 27"/>
                <a:gd name="T6" fmla="*/ 59 w 118"/>
                <a:gd name="T7" fmla="*/ 0 h 27"/>
                <a:gd name="T8" fmla="*/ 0 w 118"/>
                <a:gd name="T9" fmla="*/ 5 h 27"/>
                <a:gd name="T10" fmla="*/ 0 w 118"/>
                <a:gd name="T11" fmla="*/ 5 h 27"/>
                <a:gd name="T12" fmla="*/ 0 60000 65536"/>
                <a:gd name="T13" fmla="*/ 0 60000 65536"/>
                <a:gd name="T14" fmla="*/ 0 60000 65536"/>
                <a:gd name="T15" fmla="*/ 0 60000 65536"/>
                <a:gd name="T16" fmla="*/ 0 60000 65536"/>
                <a:gd name="T17" fmla="*/ 0 60000 65536"/>
                <a:gd name="T18" fmla="*/ 0 w 118"/>
                <a:gd name="T19" fmla="*/ 0 h 27"/>
                <a:gd name="T20" fmla="*/ 118 w 11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18" h="27">
                  <a:moveTo>
                    <a:pt x="0" y="10"/>
                  </a:moveTo>
                  <a:lnTo>
                    <a:pt x="24" y="27"/>
                  </a:lnTo>
                  <a:lnTo>
                    <a:pt x="118" y="27"/>
                  </a:lnTo>
                  <a:lnTo>
                    <a:pt x="118" y="0"/>
                  </a:lnTo>
                  <a:lnTo>
                    <a:pt x="0" y="10"/>
                  </a:lnTo>
                  <a:close/>
                </a:path>
              </a:pathLst>
            </a:custGeom>
            <a:solidFill>
              <a:srgbClr val="FFFFFF"/>
            </a:solidFill>
            <a:ln w="9525">
              <a:noFill/>
              <a:round/>
              <a:headEnd/>
              <a:tailEnd/>
            </a:ln>
          </p:spPr>
          <p:txBody>
            <a:bodyPr/>
            <a:lstStyle/>
            <a:p>
              <a:endParaRPr lang="fr-FR"/>
            </a:p>
          </p:txBody>
        </p:sp>
      </p:grpSp>
      <p:sp>
        <p:nvSpPr>
          <p:cNvPr id="25" name="Text Box 52"/>
          <p:cNvSpPr txBox="1">
            <a:spLocks noChangeArrowheads="1"/>
          </p:cNvSpPr>
          <p:nvPr/>
        </p:nvSpPr>
        <p:spPr bwMode="auto">
          <a:xfrm>
            <a:off x="2571736" y="3929066"/>
            <a:ext cx="3981450" cy="584775"/>
          </a:xfrm>
          <a:prstGeom prst="rect">
            <a:avLst/>
          </a:prstGeom>
          <a:noFill/>
          <a:ln w="9525">
            <a:noFill/>
            <a:miter lim="800000"/>
            <a:headEnd/>
            <a:tailEnd/>
          </a:ln>
        </p:spPr>
        <p:txBody>
          <a:bodyPr>
            <a:spAutoFit/>
          </a:bodyPr>
          <a:lstStyle/>
          <a:p>
            <a:pPr algn="ctr">
              <a:spcBef>
                <a:spcPct val="50000"/>
              </a:spcBef>
            </a:pPr>
            <a:r>
              <a:rPr lang="en-GB" sz="3200" b="1" i="1" dirty="0" smtClean="0">
                <a:solidFill>
                  <a:srgbClr val="00B050"/>
                </a:solidFill>
                <a:latin typeface="Book Antiqua" pitchFamily="18" charset="0"/>
              </a:rPr>
              <a:t>IAA</a:t>
            </a:r>
            <a:endParaRPr lang="en-GB" sz="3200" b="1" i="1" dirty="0">
              <a:solidFill>
                <a:srgbClr val="00B050"/>
              </a:solidFill>
              <a:latin typeface="Book Antiqua" pitchFamily="18" charset="0"/>
            </a:endParaRPr>
          </a:p>
        </p:txBody>
      </p:sp>
      <p:sp>
        <p:nvSpPr>
          <p:cNvPr id="26" name="Text Box 47"/>
          <p:cNvSpPr txBox="1">
            <a:spLocks noChangeArrowheads="1"/>
          </p:cNvSpPr>
          <p:nvPr/>
        </p:nvSpPr>
        <p:spPr bwMode="auto">
          <a:xfrm>
            <a:off x="142844" y="1357298"/>
            <a:ext cx="2381250" cy="923330"/>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Industrie du sucre</a:t>
            </a:r>
          </a:p>
          <a:p>
            <a:pPr algn="ctr"/>
            <a:endParaRPr lang="fr-FR" dirty="0" smtClean="0"/>
          </a:p>
          <a:p>
            <a:pPr lvl="0" algn="ctr"/>
            <a:endParaRPr lang="fr-FR" b="1" dirty="0"/>
          </a:p>
        </p:txBody>
      </p:sp>
      <p:sp>
        <p:nvSpPr>
          <p:cNvPr id="27" name="Text Box 47"/>
          <p:cNvSpPr txBox="1">
            <a:spLocks noChangeArrowheads="1"/>
          </p:cNvSpPr>
          <p:nvPr/>
        </p:nvSpPr>
        <p:spPr bwMode="auto">
          <a:xfrm>
            <a:off x="142844" y="2500306"/>
            <a:ext cx="2381250" cy="923330"/>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Industrie de viande</a:t>
            </a:r>
          </a:p>
          <a:p>
            <a:pPr algn="ctr"/>
            <a:endParaRPr lang="fr-FR" dirty="0" smtClean="0"/>
          </a:p>
          <a:p>
            <a:pPr lvl="0" algn="ctr"/>
            <a:endParaRPr lang="fr-FR" b="1" dirty="0"/>
          </a:p>
        </p:txBody>
      </p:sp>
      <p:sp>
        <p:nvSpPr>
          <p:cNvPr id="28" name="Text Box 47"/>
          <p:cNvSpPr txBox="1">
            <a:spLocks noChangeArrowheads="1"/>
          </p:cNvSpPr>
          <p:nvPr/>
        </p:nvSpPr>
        <p:spPr bwMode="auto">
          <a:xfrm>
            <a:off x="142844" y="3643314"/>
            <a:ext cx="2381250" cy="923330"/>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Industrie de poisson</a:t>
            </a:r>
          </a:p>
          <a:p>
            <a:pPr algn="ctr"/>
            <a:endParaRPr lang="fr-FR" dirty="0" smtClean="0"/>
          </a:p>
          <a:p>
            <a:pPr lvl="0" algn="ctr"/>
            <a:endParaRPr lang="fr-FR" b="1" dirty="0"/>
          </a:p>
        </p:txBody>
      </p:sp>
      <p:sp>
        <p:nvSpPr>
          <p:cNvPr id="29" name="Text Box 47"/>
          <p:cNvSpPr txBox="1">
            <a:spLocks noChangeArrowheads="1"/>
          </p:cNvSpPr>
          <p:nvPr/>
        </p:nvSpPr>
        <p:spPr bwMode="auto">
          <a:xfrm>
            <a:off x="142844" y="4786322"/>
            <a:ext cx="2381250" cy="1477328"/>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Industrie des fruits et légumes</a:t>
            </a:r>
          </a:p>
          <a:p>
            <a:pPr algn="ctr"/>
            <a:endParaRPr lang="fr-FR" b="1" dirty="0" smtClean="0"/>
          </a:p>
          <a:p>
            <a:pPr algn="ctr"/>
            <a:endParaRPr lang="fr-FR" b="1" dirty="0" smtClean="0"/>
          </a:p>
          <a:p>
            <a:pPr algn="ctr"/>
            <a:endParaRPr lang="fr-FR" dirty="0" smtClean="0"/>
          </a:p>
        </p:txBody>
      </p:sp>
      <p:sp>
        <p:nvSpPr>
          <p:cNvPr id="30" name="Text Box 47"/>
          <p:cNvSpPr txBox="1">
            <a:spLocks noChangeArrowheads="1"/>
          </p:cNvSpPr>
          <p:nvPr/>
        </p:nvSpPr>
        <p:spPr bwMode="auto">
          <a:xfrm>
            <a:off x="2928926" y="1214422"/>
            <a:ext cx="2786082" cy="1200329"/>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Fabrication Des Farines Et Gruaux</a:t>
            </a:r>
          </a:p>
          <a:p>
            <a:pPr algn="ctr"/>
            <a:endParaRPr lang="fr-FR" b="1" dirty="0" smtClean="0"/>
          </a:p>
          <a:p>
            <a:pPr algn="ctr"/>
            <a:endParaRPr lang="fr-FR" b="1" dirty="0"/>
          </a:p>
        </p:txBody>
      </p:sp>
      <p:sp>
        <p:nvSpPr>
          <p:cNvPr id="31" name="Text Box 47"/>
          <p:cNvSpPr txBox="1">
            <a:spLocks noChangeArrowheads="1"/>
          </p:cNvSpPr>
          <p:nvPr/>
        </p:nvSpPr>
        <p:spPr bwMode="auto">
          <a:xfrm>
            <a:off x="6072198" y="1214422"/>
            <a:ext cx="2786082" cy="1200329"/>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Industries Des Boissons</a:t>
            </a:r>
          </a:p>
          <a:p>
            <a:pPr algn="ctr"/>
            <a:endParaRPr lang="fr-FR" b="1" dirty="0" smtClean="0"/>
          </a:p>
          <a:p>
            <a:pPr algn="ctr"/>
            <a:endParaRPr lang="fr-FR" b="1" dirty="0" smtClean="0"/>
          </a:p>
          <a:p>
            <a:pPr algn="ctr"/>
            <a:endParaRPr lang="fr-FR" b="1" dirty="0"/>
          </a:p>
        </p:txBody>
      </p:sp>
      <p:sp>
        <p:nvSpPr>
          <p:cNvPr id="32" name="Text Box 47"/>
          <p:cNvSpPr txBox="1">
            <a:spLocks noChangeArrowheads="1"/>
          </p:cNvSpPr>
          <p:nvPr/>
        </p:nvSpPr>
        <p:spPr bwMode="auto">
          <a:xfrm>
            <a:off x="6072198" y="2559602"/>
            <a:ext cx="2786082" cy="923330"/>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Industrie du tabac</a:t>
            </a:r>
          </a:p>
          <a:p>
            <a:pPr algn="ctr"/>
            <a:endParaRPr lang="fr-FR" b="1" dirty="0" smtClean="0"/>
          </a:p>
          <a:p>
            <a:pPr algn="ctr"/>
            <a:endParaRPr lang="fr-FR" b="1" dirty="0"/>
          </a:p>
        </p:txBody>
      </p:sp>
      <p:sp>
        <p:nvSpPr>
          <p:cNvPr id="33" name="Text Box 47"/>
          <p:cNvSpPr txBox="1">
            <a:spLocks noChangeArrowheads="1"/>
          </p:cNvSpPr>
          <p:nvPr/>
        </p:nvSpPr>
        <p:spPr bwMode="auto">
          <a:xfrm>
            <a:off x="2928926" y="6068817"/>
            <a:ext cx="2786082" cy="646331"/>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Autres Industries Alimentaires</a:t>
            </a:r>
            <a:endParaRPr lang="fr-FR" b="1" dirty="0"/>
          </a:p>
        </p:txBody>
      </p:sp>
      <p:sp>
        <p:nvSpPr>
          <p:cNvPr id="36" name="Text Box 47"/>
          <p:cNvSpPr txBox="1">
            <a:spLocks noChangeArrowheads="1"/>
          </p:cNvSpPr>
          <p:nvPr/>
        </p:nvSpPr>
        <p:spPr bwMode="auto">
          <a:xfrm>
            <a:off x="6215074" y="3786190"/>
            <a:ext cx="2381250" cy="1477328"/>
          </a:xfrm>
          <a:prstGeom prst="rect">
            <a:avLst/>
          </a:prstGeom>
          <a:solidFill>
            <a:schemeClr val="accent3">
              <a:lumMod val="40000"/>
              <a:lumOff val="60000"/>
            </a:schemeClr>
          </a:solidFill>
          <a:ln w="9525">
            <a:noFill/>
            <a:miter lim="800000"/>
            <a:headEnd/>
            <a:tailEnd/>
          </a:ln>
        </p:spPr>
        <p:txBody>
          <a:bodyPr wrap="square">
            <a:spAutoFit/>
          </a:bodyPr>
          <a:lstStyle/>
          <a:p>
            <a:r>
              <a:rPr lang="fr-FR" b="1" dirty="0" smtClean="0"/>
              <a:t>Industrie des corps</a:t>
            </a:r>
          </a:p>
          <a:p>
            <a:r>
              <a:rPr lang="fr-FR" b="1" dirty="0" smtClean="0"/>
              <a:t> gras</a:t>
            </a:r>
          </a:p>
          <a:p>
            <a:endParaRPr lang="fr-FR" b="1" dirty="0" smtClean="0"/>
          </a:p>
          <a:p>
            <a:endParaRPr lang="fr-FR" b="1" dirty="0" smtClean="0"/>
          </a:p>
          <a:p>
            <a:endParaRPr lang="fr-FR" dirty="0" smtClean="0"/>
          </a:p>
        </p:txBody>
      </p:sp>
      <p:sp>
        <p:nvSpPr>
          <p:cNvPr id="37" name="Text Box 47"/>
          <p:cNvSpPr txBox="1">
            <a:spLocks noChangeArrowheads="1"/>
          </p:cNvSpPr>
          <p:nvPr/>
        </p:nvSpPr>
        <p:spPr bwMode="auto">
          <a:xfrm>
            <a:off x="6215074" y="5429264"/>
            <a:ext cx="2381250" cy="1200329"/>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Industrie laitière</a:t>
            </a:r>
          </a:p>
          <a:p>
            <a:pPr algn="ctr"/>
            <a:endParaRPr lang="fr-FR" b="1" dirty="0" smtClean="0"/>
          </a:p>
          <a:p>
            <a:pPr algn="ctr"/>
            <a:endParaRPr lang="fr-FR" b="1" dirty="0" smtClean="0"/>
          </a:p>
          <a:p>
            <a:pPr algn="ctr"/>
            <a:endParaRPr lang="fr-FR" b="1" dirty="0" smtClean="0"/>
          </a:p>
        </p:txBody>
      </p:sp>
      <p:sp>
        <p:nvSpPr>
          <p:cNvPr id="38" name="Text Box 47"/>
          <p:cNvSpPr txBox="1">
            <a:spLocks noChangeArrowheads="1"/>
          </p:cNvSpPr>
          <p:nvPr/>
        </p:nvSpPr>
        <p:spPr bwMode="auto">
          <a:xfrm>
            <a:off x="2928926" y="4786322"/>
            <a:ext cx="2857520" cy="1200329"/>
          </a:xfrm>
          <a:prstGeom prst="rect">
            <a:avLst/>
          </a:prstGeom>
          <a:solidFill>
            <a:schemeClr val="accent3">
              <a:lumMod val="40000"/>
              <a:lumOff val="60000"/>
            </a:schemeClr>
          </a:solidFill>
          <a:ln w="9525">
            <a:noFill/>
            <a:miter lim="800000"/>
            <a:headEnd/>
            <a:tailEnd/>
          </a:ln>
        </p:spPr>
        <p:txBody>
          <a:bodyPr wrap="square">
            <a:spAutoFit/>
          </a:bodyPr>
          <a:lstStyle/>
          <a:p>
            <a:r>
              <a:rPr lang="fr-FR" b="1" dirty="0" smtClean="0"/>
              <a:t>Transformation de Céréales, Amidonnerie et Fabrication D'aliments Pour Animaux</a:t>
            </a:r>
            <a:endParaRPr lang="fr-FR" dirty="0" smtClean="0"/>
          </a:p>
        </p:txBody>
      </p:sp>
      <p:pic>
        <p:nvPicPr>
          <p:cNvPr id="1026" name="Picture 2" descr="http://www.topsante.com/var/topsante/storage/images/nutrition-et-recettes/la-sante-par-les-aliments/les-bons-aliments/minceur-quatre-nouvelles-facons-de-remplacer-le-sucre/87888-2-fre-FR/Minceur-quatre-nouvelles-facons-de-remplacer-le-sucre.jpg">
            <a:hlinkClick r:id="rId2"/>
          </p:cNvPr>
          <p:cNvPicPr>
            <a:picLocks noChangeAspect="1" noChangeArrowheads="1"/>
          </p:cNvPicPr>
          <p:nvPr/>
        </p:nvPicPr>
        <p:blipFill>
          <a:blip r:embed="rId3" cstate="print"/>
          <a:srcRect/>
          <a:stretch>
            <a:fillRect/>
          </a:stretch>
        </p:blipFill>
        <p:spPr bwMode="auto">
          <a:xfrm>
            <a:off x="928662" y="1714488"/>
            <a:ext cx="757216" cy="668686"/>
          </a:xfrm>
          <a:prstGeom prst="rect">
            <a:avLst/>
          </a:prstGeom>
          <a:noFill/>
        </p:spPr>
      </p:pic>
      <p:pic>
        <p:nvPicPr>
          <p:cNvPr id="1028" name="Picture 4" descr="http://www.mps-aqua.nl/wp-content/uploads/2013/01/Website-Aqua_002a_proces-roodvlees-oude-website-foto-voorbeeldfoto.jpg">
            <a:hlinkClick r:id="rId4"/>
          </p:cNvPr>
          <p:cNvPicPr>
            <a:picLocks noChangeAspect="1" noChangeArrowheads="1"/>
          </p:cNvPicPr>
          <p:nvPr/>
        </p:nvPicPr>
        <p:blipFill>
          <a:blip r:embed="rId5" cstate="print"/>
          <a:srcRect/>
          <a:stretch>
            <a:fillRect/>
          </a:stretch>
        </p:blipFill>
        <p:spPr bwMode="auto">
          <a:xfrm>
            <a:off x="357158" y="2928934"/>
            <a:ext cx="900092" cy="481393"/>
          </a:xfrm>
          <a:prstGeom prst="rect">
            <a:avLst/>
          </a:prstGeom>
          <a:noFill/>
        </p:spPr>
      </p:pic>
      <p:pic>
        <p:nvPicPr>
          <p:cNvPr id="1032" name="Picture 8" descr="http://www.usinenouvelle.com/mediatheque/5/9/5/000140595_12.jpg">
            <a:hlinkClick r:id="rId6"/>
          </p:cNvPr>
          <p:cNvPicPr>
            <a:picLocks noChangeAspect="1" noChangeArrowheads="1"/>
          </p:cNvPicPr>
          <p:nvPr/>
        </p:nvPicPr>
        <p:blipFill>
          <a:blip r:embed="rId7" cstate="print"/>
          <a:srcRect/>
          <a:stretch>
            <a:fillRect/>
          </a:stretch>
        </p:blipFill>
        <p:spPr bwMode="auto">
          <a:xfrm>
            <a:off x="1500166" y="2928934"/>
            <a:ext cx="752908" cy="500066"/>
          </a:xfrm>
          <a:prstGeom prst="rect">
            <a:avLst/>
          </a:prstGeom>
          <a:noFill/>
        </p:spPr>
      </p:pic>
      <p:pic>
        <p:nvPicPr>
          <p:cNvPr id="1034" name="Picture 10" descr="https://encrypted-tbn2.gstatic.com/images?q=tbn:ANd9GcRk-sOWIFSQlUPpuAQ5S-7Pt6k8HOq1ciOEm-I_46FiBtdwWvW1">
            <a:hlinkClick r:id="rId8"/>
          </p:cNvPr>
          <p:cNvPicPr>
            <a:picLocks noChangeAspect="1" noChangeArrowheads="1"/>
          </p:cNvPicPr>
          <p:nvPr/>
        </p:nvPicPr>
        <p:blipFill>
          <a:blip r:embed="rId9"/>
          <a:srcRect/>
          <a:stretch>
            <a:fillRect/>
          </a:stretch>
        </p:blipFill>
        <p:spPr bwMode="auto">
          <a:xfrm>
            <a:off x="928662" y="4000504"/>
            <a:ext cx="757230" cy="544259"/>
          </a:xfrm>
          <a:prstGeom prst="rect">
            <a:avLst/>
          </a:prstGeom>
          <a:noFill/>
        </p:spPr>
      </p:pic>
      <p:pic>
        <p:nvPicPr>
          <p:cNvPr id="1036" name="Picture 12" descr="http://fr.cdn.v5.futura-sciences.com/builds/images/rte/RTEmagicC_7449_fruits_et_legumes_dr_txdam20019_9dd4e4.jpg">
            <a:hlinkClick r:id="rId10"/>
          </p:cNvPr>
          <p:cNvPicPr>
            <a:picLocks noChangeAspect="1" noChangeArrowheads="1"/>
          </p:cNvPicPr>
          <p:nvPr/>
        </p:nvPicPr>
        <p:blipFill>
          <a:blip r:embed="rId11" cstate="print"/>
          <a:srcRect/>
          <a:stretch>
            <a:fillRect/>
          </a:stretch>
        </p:blipFill>
        <p:spPr bwMode="auto">
          <a:xfrm>
            <a:off x="785786" y="5429264"/>
            <a:ext cx="1061048" cy="800088"/>
          </a:xfrm>
          <a:prstGeom prst="rect">
            <a:avLst/>
          </a:prstGeom>
          <a:noFill/>
        </p:spPr>
      </p:pic>
      <p:pic>
        <p:nvPicPr>
          <p:cNvPr id="1038" name="Picture 14" descr="http://www.leonardos.it/polopoly_fs/1.1131766.1443116120!/httpImage/img.jpeg_gen/derivatives/landscape_980/img.jpeg">
            <a:hlinkClick r:id="rId12"/>
          </p:cNvPr>
          <p:cNvPicPr>
            <a:picLocks noChangeAspect="1" noChangeArrowheads="1"/>
          </p:cNvPicPr>
          <p:nvPr/>
        </p:nvPicPr>
        <p:blipFill>
          <a:blip r:embed="rId13" cstate="print"/>
          <a:srcRect/>
          <a:stretch>
            <a:fillRect/>
          </a:stretch>
        </p:blipFill>
        <p:spPr bwMode="auto">
          <a:xfrm>
            <a:off x="3786182" y="1785926"/>
            <a:ext cx="1053326" cy="642942"/>
          </a:xfrm>
          <a:prstGeom prst="rect">
            <a:avLst/>
          </a:prstGeom>
          <a:noFill/>
        </p:spPr>
      </p:pic>
      <p:pic>
        <p:nvPicPr>
          <p:cNvPr id="1040" name="Picture 16" descr="http://www.pizzeria-0039.com/wp-content/uploads/2012/12/boissons-sans-alcool1.jpg">
            <a:hlinkClick r:id="rId14"/>
          </p:cNvPr>
          <p:cNvPicPr>
            <a:picLocks noChangeAspect="1" noChangeArrowheads="1"/>
          </p:cNvPicPr>
          <p:nvPr/>
        </p:nvPicPr>
        <p:blipFill>
          <a:blip r:embed="rId15" cstate="print"/>
          <a:srcRect/>
          <a:stretch>
            <a:fillRect/>
          </a:stretch>
        </p:blipFill>
        <p:spPr bwMode="auto">
          <a:xfrm>
            <a:off x="6786578" y="1571612"/>
            <a:ext cx="1240144" cy="866867"/>
          </a:xfrm>
          <a:prstGeom prst="rect">
            <a:avLst/>
          </a:prstGeom>
          <a:noFill/>
        </p:spPr>
      </p:pic>
      <p:pic>
        <p:nvPicPr>
          <p:cNvPr id="1042" name="Picture 18" descr="https://encrypted-tbn0.gstatic.com/images?q=tbn:ANd9GcR2y6UjoAebe0e67oLFOmLzRURLCwzQJneNig4Ni7U4dT74QfEaig">
            <a:hlinkClick r:id="rId16"/>
          </p:cNvPr>
          <p:cNvPicPr>
            <a:picLocks noChangeAspect="1" noChangeArrowheads="1"/>
          </p:cNvPicPr>
          <p:nvPr/>
        </p:nvPicPr>
        <p:blipFill>
          <a:blip r:embed="rId17"/>
          <a:srcRect/>
          <a:stretch>
            <a:fillRect/>
          </a:stretch>
        </p:blipFill>
        <p:spPr bwMode="auto">
          <a:xfrm>
            <a:off x="7000892" y="2857496"/>
            <a:ext cx="900092" cy="600061"/>
          </a:xfrm>
          <a:prstGeom prst="rect">
            <a:avLst/>
          </a:prstGeom>
          <a:noFill/>
        </p:spPr>
      </p:pic>
      <p:pic>
        <p:nvPicPr>
          <p:cNvPr id="1044" name="Picture 20" descr="https://encrypted-tbn1.gstatic.com/images?q=tbn:ANd9GcQAJjgYPsn_KE0iS1rG65LFyZrQvm-qR6SQ8taL9OF1KLt8YAhv">
            <a:hlinkClick r:id="rId18"/>
          </p:cNvPr>
          <p:cNvPicPr>
            <a:picLocks noChangeAspect="1" noChangeArrowheads="1"/>
          </p:cNvPicPr>
          <p:nvPr/>
        </p:nvPicPr>
        <p:blipFill>
          <a:blip r:embed="rId19"/>
          <a:srcRect/>
          <a:stretch>
            <a:fillRect/>
          </a:stretch>
        </p:blipFill>
        <p:spPr bwMode="auto">
          <a:xfrm>
            <a:off x="7358082" y="4219410"/>
            <a:ext cx="982874" cy="995540"/>
          </a:xfrm>
          <a:prstGeom prst="rect">
            <a:avLst/>
          </a:prstGeom>
          <a:noFill/>
        </p:spPr>
      </p:pic>
      <p:pic>
        <p:nvPicPr>
          <p:cNvPr id="1046" name="Picture 22" descr="http://www.leseco.ma/images/stories/1262/lindustrie-laitiere.jpg">
            <a:hlinkClick r:id="rId20"/>
          </p:cNvPr>
          <p:cNvPicPr>
            <a:picLocks noChangeAspect="1" noChangeArrowheads="1"/>
          </p:cNvPicPr>
          <p:nvPr/>
        </p:nvPicPr>
        <p:blipFill>
          <a:blip r:embed="rId21" cstate="print"/>
          <a:srcRect/>
          <a:stretch>
            <a:fillRect/>
          </a:stretch>
        </p:blipFill>
        <p:spPr bwMode="auto">
          <a:xfrm>
            <a:off x="6858016" y="5786454"/>
            <a:ext cx="1152915" cy="78581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smtClean="0">
                <a:solidFill>
                  <a:srgbClr val="C00000"/>
                </a:solidFill>
              </a:rPr>
              <a:t>Fédérations et Associations</a:t>
            </a:r>
            <a:endParaRPr lang="fr-FR" sz="3600" b="1" dirty="0">
              <a:solidFill>
                <a:srgbClr val="C00000"/>
              </a:solidFill>
            </a:endParaRPr>
          </a:p>
        </p:txBody>
      </p:sp>
      <p:grpSp>
        <p:nvGrpSpPr>
          <p:cNvPr id="4" name="Group 25"/>
          <p:cNvGrpSpPr>
            <a:grpSpLocks/>
          </p:cNvGrpSpPr>
          <p:nvPr/>
        </p:nvGrpSpPr>
        <p:grpSpPr bwMode="auto">
          <a:xfrm>
            <a:off x="3571868" y="2428868"/>
            <a:ext cx="1803400" cy="2151063"/>
            <a:chOff x="2357" y="472"/>
            <a:chExt cx="521" cy="621"/>
          </a:xfrm>
        </p:grpSpPr>
        <p:sp>
          <p:nvSpPr>
            <p:cNvPr id="5" name="Freeform 26"/>
            <p:cNvSpPr>
              <a:spLocks/>
            </p:cNvSpPr>
            <p:nvPr/>
          </p:nvSpPr>
          <p:spPr bwMode="auto">
            <a:xfrm>
              <a:off x="2357" y="472"/>
              <a:ext cx="521" cy="621"/>
            </a:xfrm>
            <a:custGeom>
              <a:avLst/>
              <a:gdLst>
                <a:gd name="T0" fmla="*/ 7 w 1041"/>
                <a:gd name="T1" fmla="*/ 226 h 1242"/>
                <a:gd name="T2" fmla="*/ 0 w 1041"/>
                <a:gd name="T3" fmla="*/ 495 h 1242"/>
                <a:gd name="T4" fmla="*/ 81 w 1041"/>
                <a:gd name="T5" fmla="*/ 621 h 1242"/>
                <a:gd name="T6" fmla="*/ 521 w 1041"/>
                <a:gd name="T7" fmla="*/ 558 h 1242"/>
                <a:gd name="T8" fmla="*/ 496 w 1041"/>
                <a:gd name="T9" fmla="*/ 285 h 1242"/>
                <a:gd name="T10" fmla="*/ 472 w 1041"/>
                <a:gd name="T11" fmla="*/ 255 h 1242"/>
                <a:gd name="T12" fmla="*/ 494 w 1041"/>
                <a:gd name="T13" fmla="*/ 31 h 1242"/>
                <a:gd name="T14" fmla="*/ 484 w 1041"/>
                <a:gd name="T15" fmla="*/ 6 h 1242"/>
                <a:gd name="T16" fmla="*/ 463 w 1041"/>
                <a:gd name="T17" fmla="*/ 0 h 1242"/>
                <a:gd name="T18" fmla="*/ 444 w 1041"/>
                <a:gd name="T19" fmla="*/ 1 h 1242"/>
                <a:gd name="T20" fmla="*/ 425 w 1041"/>
                <a:gd name="T21" fmla="*/ 13 h 1242"/>
                <a:gd name="T22" fmla="*/ 417 w 1041"/>
                <a:gd name="T23" fmla="*/ 39 h 1242"/>
                <a:gd name="T24" fmla="*/ 379 w 1041"/>
                <a:gd name="T25" fmla="*/ 189 h 1242"/>
                <a:gd name="T26" fmla="*/ 338 w 1041"/>
                <a:gd name="T27" fmla="*/ 211 h 1242"/>
                <a:gd name="T28" fmla="*/ 284 w 1041"/>
                <a:gd name="T29" fmla="*/ 181 h 1242"/>
                <a:gd name="T30" fmla="*/ 233 w 1041"/>
                <a:gd name="T31" fmla="*/ 216 h 1242"/>
                <a:gd name="T32" fmla="*/ 144 w 1041"/>
                <a:gd name="T33" fmla="*/ 174 h 1242"/>
                <a:gd name="T34" fmla="*/ 100 w 1041"/>
                <a:gd name="T35" fmla="*/ 242 h 1242"/>
                <a:gd name="T36" fmla="*/ 7 w 1041"/>
                <a:gd name="T37" fmla="*/ 226 h 1242"/>
                <a:gd name="T38" fmla="*/ 7 w 1041"/>
                <a:gd name="T39" fmla="*/ 226 h 12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41"/>
                <a:gd name="T61" fmla="*/ 0 h 1242"/>
                <a:gd name="T62" fmla="*/ 1041 w 1041"/>
                <a:gd name="T63" fmla="*/ 1242 h 124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41" h="1242">
                  <a:moveTo>
                    <a:pt x="14" y="452"/>
                  </a:moveTo>
                  <a:lnTo>
                    <a:pt x="0" y="991"/>
                  </a:lnTo>
                  <a:lnTo>
                    <a:pt x="162" y="1242"/>
                  </a:lnTo>
                  <a:lnTo>
                    <a:pt x="1041" y="1115"/>
                  </a:lnTo>
                  <a:lnTo>
                    <a:pt x="991" y="570"/>
                  </a:lnTo>
                  <a:lnTo>
                    <a:pt x="943" y="511"/>
                  </a:lnTo>
                  <a:lnTo>
                    <a:pt x="988" y="62"/>
                  </a:lnTo>
                  <a:lnTo>
                    <a:pt x="968" y="13"/>
                  </a:lnTo>
                  <a:lnTo>
                    <a:pt x="926" y="0"/>
                  </a:lnTo>
                  <a:lnTo>
                    <a:pt x="887" y="1"/>
                  </a:lnTo>
                  <a:lnTo>
                    <a:pt x="850" y="26"/>
                  </a:lnTo>
                  <a:lnTo>
                    <a:pt x="834" y="79"/>
                  </a:lnTo>
                  <a:lnTo>
                    <a:pt x="757" y="379"/>
                  </a:lnTo>
                  <a:lnTo>
                    <a:pt x="675" y="423"/>
                  </a:lnTo>
                  <a:lnTo>
                    <a:pt x="568" y="362"/>
                  </a:lnTo>
                  <a:lnTo>
                    <a:pt x="465" y="433"/>
                  </a:lnTo>
                  <a:lnTo>
                    <a:pt x="287" y="349"/>
                  </a:lnTo>
                  <a:lnTo>
                    <a:pt x="200" y="485"/>
                  </a:lnTo>
                  <a:lnTo>
                    <a:pt x="14" y="452"/>
                  </a:lnTo>
                  <a:close/>
                </a:path>
              </a:pathLst>
            </a:custGeom>
            <a:solidFill>
              <a:srgbClr val="000000"/>
            </a:solidFill>
            <a:ln w="9525">
              <a:noFill/>
              <a:round/>
              <a:headEnd/>
              <a:tailEnd/>
            </a:ln>
          </p:spPr>
          <p:txBody>
            <a:bodyPr/>
            <a:lstStyle/>
            <a:p>
              <a:endParaRPr lang="fr-FR"/>
            </a:p>
          </p:txBody>
        </p:sp>
        <p:sp>
          <p:nvSpPr>
            <p:cNvPr id="6" name="Freeform 27"/>
            <p:cNvSpPr>
              <a:spLocks/>
            </p:cNvSpPr>
            <p:nvPr/>
          </p:nvSpPr>
          <p:spPr bwMode="auto">
            <a:xfrm>
              <a:off x="2739" y="499"/>
              <a:ext cx="96" cy="278"/>
            </a:xfrm>
            <a:custGeom>
              <a:avLst/>
              <a:gdLst>
                <a:gd name="T0" fmla="*/ 0 w 193"/>
                <a:gd name="T1" fmla="*/ 197 h 556"/>
                <a:gd name="T2" fmla="*/ 38 w 193"/>
                <a:gd name="T3" fmla="*/ 42 h 556"/>
                <a:gd name="T4" fmla="*/ 51 w 193"/>
                <a:gd name="T5" fmla="*/ 0 h 556"/>
                <a:gd name="T6" fmla="*/ 96 w 193"/>
                <a:gd name="T7" fmla="*/ 14 h 556"/>
                <a:gd name="T8" fmla="*/ 85 w 193"/>
                <a:gd name="T9" fmla="*/ 139 h 556"/>
                <a:gd name="T10" fmla="*/ 69 w 193"/>
                <a:gd name="T11" fmla="*/ 278 h 556"/>
                <a:gd name="T12" fmla="*/ 0 w 193"/>
                <a:gd name="T13" fmla="*/ 197 h 556"/>
                <a:gd name="T14" fmla="*/ 0 w 193"/>
                <a:gd name="T15" fmla="*/ 197 h 556"/>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556"/>
                <a:gd name="T26" fmla="*/ 193 w 193"/>
                <a:gd name="T27" fmla="*/ 556 h 5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556">
                  <a:moveTo>
                    <a:pt x="0" y="395"/>
                  </a:moveTo>
                  <a:lnTo>
                    <a:pt x="77" y="84"/>
                  </a:lnTo>
                  <a:lnTo>
                    <a:pt x="102" y="0"/>
                  </a:lnTo>
                  <a:lnTo>
                    <a:pt x="193" y="28"/>
                  </a:lnTo>
                  <a:lnTo>
                    <a:pt x="171" y="277"/>
                  </a:lnTo>
                  <a:lnTo>
                    <a:pt x="139" y="556"/>
                  </a:lnTo>
                  <a:lnTo>
                    <a:pt x="0" y="395"/>
                  </a:lnTo>
                  <a:close/>
                </a:path>
              </a:pathLst>
            </a:custGeom>
            <a:solidFill>
              <a:srgbClr val="C7695C"/>
            </a:solidFill>
            <a:ln w="9525">
              <a:noFill/>
              <a:round/>
              <a:headEnd/>
              <a:tailEnd/>
            </a:ln>
          </p:spPr>
          <p:txBody>
            <a:bodyPr/>
            <a:lstStyle/>
            <a:p>
              <a:endParaRPr lang="fr-FR"/>
            </a:p>
          </p:txBody>
        </p:sp>
        <p:sp>
          <p:nvSpPr>
            <p:cNvPr id="7" name="Freeform 28"/>
            <p:cNvSpPr>
              <a:spLocks/>
            </p:cNvSpPr>
            <p:nvPr/>
          </p:nvSpPr>
          <p:spPr bwMode="auto">
            <a:xfrm>
              <a:off x="2790" y="487"/>
              <a:ext cx="47" cy="34"/>
            </a:xfrm>
            <a:custGeom>
              <a:avLst/>
              <a:gdLst>
                <a:gd name="T0" fmla="*/ 24 w 93"/>
                <a:gd name="T1" fmla="*/ 34 h 67"/>
                <a:gd name="T2" fmla="*/ 26 w 93"/>
                <a:gd name="T3" fmla="*/ 33 h 67"/>
                <a:gd name="T4" fmla="*/ 28 w 93"/>
                <a:gd name="T5" fmla="*/ 33 h 67"/>
                <a:gd name="T6" fmla="*/ 30 w 93"/>
                <a:gd name="T7" fmla="*/ 32 h 67"/>
                <a:gd name="T8" fmla="*/ 32 w 93"/>
                <a:gd name="T9" fmla="*/ 32 h 67"/>
                <a:gd name="T10" fmla="*/ 36 w 93"/>
                <a:gd name="T11" fmla="*/ 31 h 67"/>
                <a:gd name="T12" fmla="*/ 40 w 93"/>
                <a:gd name="T13" fmla="*/ 29 h 67"/>
                <a:gd name="T14" fmla="*/ 42 w 93"/>
                <a:gd name="T15" fmla="*/ 26 h 67"/>
                <a:gd name="T16" fmla="*/ 45 w 93"/>
                <a:gd name="T17" fmla="*/ 24 h 67"/>
                <a:gd name="T18" fmla="*/ 46 w 93"/>
                <a:gd name="T19" fmla="*/ 21 h 67"/>
                <a:gd name="T20" fmla="*/ 47 w 93"/>
                <a:gd name="T21" fmla="*/ 17 h 67"/>
                <a:gd name="T22" fmla="*/ 46 w 93"/>
                <a:gd name="T23" fmla="*/ 14 h 67"/>
                <a:gd name="T24" fmla="*/ 45 w 93"/>
                <a:gd name="T25" fmla="*/ 11 h 67"/>
                <a:gd name="T26" fmla="*/ 42 w 93"/>
                <a:gd name="T27" fmla="*/ 8 h 67"/>
                <a:gd name="T28" fmla="*/ 40 w 93"/>
                <a:gd name="T29" fmla="*/ 5 h 67"/>
                <a:gd name="T30" fmla="*/ 36 w 93"/>
                <a:gd name="T31" fmla="*/ 3 h 67"/>
                <a:gd name="T32" fmla="*/ 32 w 93"/>
                <a:gd name="T33" fmla="*/ 1 h 67"/>
                <a:gd name="T34" fmla="*/ 30 w 93"/>
                <a:gd name="T35" fmla="*/ 1 h 67"/>
                <a:gd name="T36" fmla="*/ 28 w 93"/>
                <a:gd name="T37" fmla="*/ 0 h 67"/>
                <a:gd name="T38" fmla="*/ 26 w 93"/>
                <a:gd name="T39" fmla="*/ 0 h 67"/>
                <a:gd name="T40" fmla="*/ 24 w 93"/>
                <a:gd name="T41" fmla="*/ 0 h 67"/>
                <a:gd name="T42" fmla="*/ 21 w 93"/>
                <a:gd name="T43" fmla="*/ 0 h 67"/>
                <a:gd name="T44" fmla="*/ 19 w 93"/>
                <a:gd name="T45" fmla="*/ 0 h 67"/>
                <a:gd name="T46" fmla="*/ 16 w 93"/>
                <a:gd name="T47" fmla="*/ 1 h 67"/>
                <a:gd name="T48" fmla="*/ 14 w 93"/>
                <a:gd name="T49" fmla="*/ 1 h 67"/>
                <a:gd name="T50" fmla="*/ 10 w 93"/>
                <a:gd name="T51" fmla="*/ 3 h 67"/>
                <a:gd name="T52" fmla="*/ 7 w 93"/>
                <a:gd name="T53" fmla="*/ 5 h 67"/>
                <a:gd name="T54" fmla="*/ 4 w 93"/>
                <a:gd name="T55" fmla="*/ 8 h 67"/>
                <a:gd name="T56" fmla="*/ 2 w 93"/>
                <a:gd name="T57" fmla="*/ 11 h 67"/>
                <a:gd name="T58" fmla="*/ 0 w 93"/>
                <a:gd name="T59" fmla="*/ 14 h 67"/>
                <a:gd name="T60" fmla="*/ 0 w 93"/>
                <a:gd name="T61" fmla="*/ 17 h 67"/>
                <a:gd name="T62" fmla="*/ 0 w 93"/>
                <a:gd name="T63" fmla="*/ 21 h 67"/>
                <a:gd name="T64" fmla="*/ 2 w 93"/>
                <a:gd name="T65" fmla="*/ 24 h 67"/>
                <a:gd name="T66" fmla="*/ 4 w 93"/>
                <a:gd name="T67" fmla="*/ 26 h 67"/>
                <a:gd name="T68" fmla="*/ 7 w 93"/>
                <a:gd name="T69" fmla="*/ 29 h 67"/>
                <a:gd name="T70" fmla="*/ 10 w 93"/>
                <a:gd name="T71" fmla="*/ 31 h 67"/>
                <a:gd name="T72" fmla="*/ 14 w 93"/>
                <a:gd name="T73" fmla="*/ 32 h 67"/>
                <a:gd name="T74" fmla="*/ 16 w 93"/>
                <a:gd name="T75" fmla="*/ 32 h 67"/>
                <a:gd name="T76" fmla="*/ 19 w 93"/>
                <a:gd name="T77" fmla="*/ 33 h 67"/>
                <a:gd name="T78" fmla="*/ 21 w 93"/>
                <a:gd name="T79" fmla="*/ 33 h 67"/>
                <a:gd name="T80" fmla="*/ 24 w 93"/>
                <a:gd name="T81" fmla="*/ 34 h 67"/>
                <a:gd name="T82" fmla="*/ 24 w 93"/>
                <a:gd name="T83" fmla="*/ 34 h 6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3"/>
                <a:gd name="T127" fmla="*/ 0 h 67"/>
                <a:gd name="T128" fmla="*/ 93 w 93"/>
                <a:gd name="T129" fmla="*/ 67 h 6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3" h="67">
                  <a:moveTo>
                    <a:pt x="47" y="67"/>
                  </a:moveTo>
                  <a:lnTo>
                    <a:pt x="51" y="66"/>
                  </a:lnTo>
                  <a:lnTo>
                    <a:pt x="56" y="66"/>
                  </a:lnTo>
                  <a:lnTo>
                    <a:pt x="60" y="64"/>
                  </a:lnTo>
                  <a:lnTo>
                    <a:pt x="64" y="64"/>
                  </a:lnTo>
                  <a:lnTo>
                    <a:pt x="72" y="61"/>
                  </a:lnTo>
                  <a:lnTo>
                    <a:pt x="79" y="57"/>
                  </a:lnTo>
                  <a:lnTo>
                    <a:pt x="84" y="51"/>
                  </a:lnTo>
                  <a:lnTo>
                    <a:pt x="89" y="47"/>
                  </a:lnTo>
                  <a:lnTo>
                    <a:pt x="92" y="41"/>
                  </a:lnTo>
                  <a:lnTo>
                    <a:pt x="93" y="33"/>
                  </a:lnTo>
                  <a:lnTo>
                    <a:pt x="92" y="27"/>
                  </a:lnTo>
                  <a:lnTo>
                    <a:pt x="89" y="21"/>
                  </a:lnTo>
                  <a:lnTo>
                    <a:pt x="84" y="15"/>
                  </a:lnTo>
                  <a:lnTo>
                    <a:pt x="79" y="10"/>
                  </a:lnTo>
                  <a:lnTo>
                    <a:pt x="72" y="5"/>
                  </a:lnTo>
                  <a:lnTo>
                    <a:pt x="64" y="2"/>
                  </a:lnTo>
                  <a:lnTo>
                    <a:pt x="60" y="1"/>
                  </a:lnTo>
                  <a:lnTo>
                    <a:pt x="56" y="0"/>
                  </a:lnTo>
                  <a:lnTo>
                    <a:pt x="51" y="0"/>
                  </a:lnTo>
                  <a:lnTo>
                    <a:pt x="47" y="0"/>
                  </a:lnTo>
                  <a:lnTo>
                    <a:pt x="42" y="0"/>
                  </a:lnTo>
                  <a:lnTo>
                    <a:pt x="37" y="0"/>
                  </a:lnTo>
                  <a:lnTo>
                    <a:pt x="32" y="1"/>
                  </a:lnTo>
                  <a:lnTo>
                    <a:pt x="28" y="2"/>
                  </a:lnTo>
                  <a:lnTo>
                    <a:pt x="20" y="5"/>
                  </a:lnTo>
                  <a:lnTo>
                    <a:pt x="14" y="10"/>
                  </a:lnTo>
                  <a:lnTo>
                    <a:pt x="7" y="15"/>
                  </a:lnTo>
                  <a:lnTo>
                    <a:pt x="4" y="21"/>
                  </a:lnTo>
                  <a:lnTo>
                    <a:pt x="0" y="27"/>
                  </a:lnTo>
                  <a:lnTo>
                    <a:pt x="0" y="33"/>
                  </a:lnTo>
                  <a:lnTo>
                    <a:pt x="0" y="41"/>
                  </a:lnTo>
                  <a:lnTo>
                    <a:pt x="4" y="47"/>
                  </a:lnTo>
                  <a:lnTo>
                    <a:pt x="7" y="51"/>
                  </a:lnTo>
                  <a:lnTo>
                    <a:pt x="14" y="57"/>
                  </a:lnTo>
                  <a:lnTo>
                    <a:pt x="20" y="61"/>
                  </a:lnTo>
                  <a:lnTo>
                    <a:pt x="28" y="64"/>
                  </a:lnTo>
                  <a:lnTo>
                    <a:pt x="32" y="64"/>
                  </a:lnTo>
                  <a:lnTo>
                    <a:pt x="37" y="66"/>
                  </a:lnTo>
                  <a:lnTo>
                    <a:pt x="42" y="66"/>
                  </a:lnTo>
                  <a:lnTo>
                    <a:pt x="47" y="67"/>
                  </a:lnTo>
                  <a:close/>
                </a:path>
              </a:pathLst>
            </a:custGeom>
            <a:solidFill>
              <a:srgbClr val="788578"/>
            </a:solidFill>
            <a:ln w="9525">
              <a:noFill/>
              <a:round/>
              <a:headEnd/>
              <a:tailEnd/>
            </a:ln>
          </p:spPr>
          <p:txBody>
            <a:bodyPr/>
            <a:lstStyle/>
            <a:p>
              <a:endParaRPr lang="fr-FR"/>
            </a:p>
          </p:txBody>
        </p:sp>
        <p:sp>
          <p:nvSpPr>
            <p:cNvPr id="8" name="Freeform 29"/>
            <p:cNvSpPr>
              <a:spLocks/>
            </p:cNvSpPr>
            <p:nvPr/>
          </p:nvSpPr>
          <p:spPr bwMode="auto">
            <a:xfrm>
              <a:off x="2410" y="759"/>
              <a:ext cx="453" cy="320"/>
            </a:xfrm>
            <a:custGeom>
              <a:avLst/>
              <a:gdLst>
                <a:gd name="T0" fmla="*/ 31 w 905"/>
                <a:gd name="T1" fmla="*/ 320 h 638"/>
                <a:gd name="T2" fmla="*/ 453 w 905"/>
                <a:gd name="T3" fmla="*/ 257 h 638"/>
                <a:gd name="T4" fmla="*/ 427 w 905"/>
                <a:gd name="T5" fmla="*/ 0 h 638"/>
                <a:gd name="T6" fmla="*/ 0 w 905"/>
                <a:gd name="T7" fmla="*/ 16 h 638"/>
                <a:gd name="T8" fmla="*/ 31 w 905"/>
                <a:gd name="T9" fmla="*/ 320 h 638"/>
                <a:gd name="T10" fmla="*/ 31 w 905"/>
                <a:gd name="T11" fmla="*/ 320 h 638"/>
                <a:gd name="T12" fmla="*/ 0 60000 65536"/>
                <a:gd name="T13" fmla="*/ 0 60000 65536"/>
                <a:gd name="T14" fmla="*/ 0 60000 65536"/>
                <a:gd name="T15" fmla="*/ 0 60000 65536"/>
                <a:gd name="T16" fmla="*/ 0 60000 65536"/>
                <a:gd name="T17" fmla="*/ 0 60000 65536"/>
                <a:gd name="T18" fmla="*/ 0 w 905"/>
                <a:gd name="T19" fmla="*/ 0 h 638"/>
                <a:gd name="T20" fmla="*/ 905 w 905"/>
                <a:gd name="T21" fmla="*/ 638 h 638"/>
              </a:gdLst>
              <a:ahLst/>
              <a:cxnLst>
                <a:cxn ang="T12">
                  <a:pos x="T0" y="T1"/>
                </a:cxn>
                <a:cxn ang="T13">
                  <a:pos x="T2" y="T3"/>
                </a:cxn>
                <a:cxn ang="T14">
                  <a:pos x="T4" y="T5"/>
                </a:cxn>
                <a:cxn ang="T15">
                  <a:pos x="T6" y="T7"/>
                </a:cxn>
                <a:cxn ang="T16">
                  <a:pos x="T8" y="T9"/>
                </a:cxn>
                <a:cxn ang="T17">
                  <a:pos x="T10" y="T11"/>
                </a:cxn>
              </a:cxnLst>
              <a:rect l="T18" t="T19" r="T20" b="T21"/>
              <a:pathLst>
                <a:path w="905" h="638">
                  <a:moveTo>
                    <a:pt x="62" y="638"/>
                  </a:moveTo>
                  <a:lnTo>
                    <a:pt x="905" y="512"/>
                  </a:lnTo>
                  <a:lnTo>
                    <a:pt x="853" y="0"/>
                  </a:lnTo>
                  <a:lnTo>
                    <a:pt x="0" y="31"/>
                  </a:lnTo>
                  <a:lnTo>
                    <a:pt x="62" y="638"/>
                  </a:lnTo>
                  <a:close/>
                </a:path>
              </a:pathLst>
            </a:custGeom>
            <a:solidFill>
              <a:srgbClr val="C2D6C2"/>
            </a:solidFill>
            <a:ln w="9525">
              <a:noFill/>
              <a:round/>
              <a:headEnd/>
              <a:tailEnd/>
            </a:ln>
          </p:spPr>
          <p:txBody>
            <a:bodyPr/>
            <a:lstStyle/>
            <a:p>
              <a:endParaRPr lang="fr-FR"/>
            </a:p>
          </p:txBody>
        </p:sp>
        <p:sp>
          <p:nvSpPr>
            <p:cNvPr id="9" name="Freeform 30"/>
            <p:cNvSpPr>
              <a:spLocks/>
            </p:cNvSpPr>
            <p:nvPr/>
          </p:nvSpPr>
          <p:spPr bwMode="auto">
            <a:xfrm>
              <a:off x="2509" y="911"/>
              <a:ext cx="58" cy="66"/>
            </a:xfrm>
            <a:custGeom>
              <a:avLst/>
              <a:gdLst>
                <a:gd name="T0" fmla="*/ 0 w 116"/>
                <a:gd name="T1" fmla="*/ 66 h 131"/>
                <a:gd name="T2" fmla="*/ 58 w 116"/>
                <a:gd name="T3" fmla="*/ 66 h 131"/>
                <a:gd name="T4" fmla="*/ 58 w 116"/>
                <a:gd name="T5" fmla="*/ 0 h 131"/>
                <a:gd name="T6" fmla="*/ 0 w 116"/>
                <a:gd name="T7" fmla="*/ 0 h 131"/>
                <a:gd name="T8" fmla="*/ 0 w 116"/>
                <a:gd name="T9" fmla="*/ 66 h 131"/>
                <a:gd name="T10" fmla="*/ 0 w 116"/>
                <a:gd name="T11" fmla="*/ 66 h 131"/>
                <a:gd name="T12" fmla="*/ 0 60000 65536"/>
                <a:gd name="T13" fmla="*/ 0 60000 65536"/>
                <a:gd name="T14" fmla="*/ 0 60000 65536"/>
                <a:gd name="T15" fmla="*/ 0 60000 65536"/>
                <a:gd name="T16" fmla="*/ 0 60000 65536"/>
                <a:gd name="T17" fmla="*/ 0 60000 65536"/>
                <a:gd name="T18" fmla="*/ 0 w 116"/>
                <a:gd name="T19" fmla="*/ 0 h 131"/>
                <a:gd name="T20" fmla="*/ 116 w 116"/>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116" h="131">
                  <a:moveTo>
                    <a:pt x="0" y="131"/>
                  </a:moveTo>
                  <a:lnTo>
                    <a:pt x="116" y="131"/>
                  </a:lnTo>
                  <a:lnTo>
                    <a:pt x="116" y="0"/>
                  </a:lnTo>
                  <a:lnTo>
                    <a:pt x="0" y="0"/>
                  </a:lnTo>
                  <a:lnTo>
                    <a:pt x="0" y="131"/>
                  </a:lnTo>
                  <a:close/>
                </a:path>
              </a:pathLst>
            </a:custGeom>
            <a:solidFill>
              <a:srgbClr val="A84A3D"/>
            </a:solidFill>
            <a:ln w="9525">
              <a:noFill/>
              <a:round/>
              <a:headEnd/>
              <a:tailEnd/>
            </a:ln>
          </p:spPr>
          <p:txBody>
            <a:bodyPr/>
            <a:lstStyle/>
            <a:p>
              <a:endParaRPr lang="fr-FR"/>
            </a:p>
          </p:txBody>
        </p:sp>
        <p:sp>
          <p:nvSpPr>
            <p:cNvPr id="10" name="Freeform 31"/>
            <p:cNvSpPr>
              <a:spLocks/>
            </p:cNvSpPr>
            <p:nvPr/>
          </p:nvSpPr>
          <p:spPr bwMode="auto">
            <a:xfrm>
              <a:off x="2635" y="898"/>
              <a:ext cx="46" cy="48"/>
            </a:xfrm>
            <a:custGeom>
              <a:avLst/>
              <a:gdLst>
                <a:gd name="T0" fmla="*/ 0 w 90"/>
                <a:gd name="T1" fmla="*/ 48 h 94"/>
                <a:gd name="T2" fmla="*/ 46 w 90"/>
                <a:gd name="T3" fmla="*/ 48 h 94"/>
                <a:gd name="T4" fmla="*/ 46 w 90"/>
                <a:gd name="T5" fmla="*/ 0 h 94"/>
                <a:gd name="T6" fmla="*/ 0 w 90"/>
                <a:gd name="T7" fmla="*/ 0 h 94"/>
                <a:gd name="T8" fmla="*/ 0 w 90"/>
                <a:gd name="T9" fmla="*/ 48 h 94"/>
                <a:gd name="T10" fmla="*/ 0 w 90"/>
                <a:gd name="T11" fmla="*/ 48 h 94"/>
                <a:gd name="T12" fmla="*/ 0 60000 65536"/>
                <a:gd name="T13" fmla="*/ 0 60000 65536"/>
                <a:gd name="T14" fmla="*/ 0 60000 65536"/>
                <a:gd name="T15" fmla="*/ 0 60000 65536"/>
                <a:gd name="T16" fmla="*/ 0 60000 65536"/>
                <a:gd name="T17" fmla="*/ 0 60000 65536"/>
                <a:gd name="T18" fmla="*/ 0 w 90"/>
                <a:gd name="T19" fmla="*/ 0 h 94"/>
                <a:gd name="T20" fmla="*/ 90 w 90"/>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90" h="94">
                  <a:moveTo>
                    <a:pt x="0" y="94"/>
                  </a:moveTo>
                  <a:lnTo>
                    <a:pt x="90" y="94"/>
                  </a:lnTo>
                  <a:lnTo>
                    <a:pt x="90" y="0"/>
                  </a:lnTo>
                  <a:lnTo>
                    <a:pt x="0" y="0"/>
                  </a:lnTo>
                  <a:lnTo>
                    <a:pt x="0" y="94"/>
                  </a:lnTo>
                  <a:close/>
                </a:path>
              </a:pathLst>
            </a:custGeom>
            <a:solidFill>
              <a:srgbClr val="A84A3D"/>
            </a:solidFill>
            <a:ln w="9525">
              <a:noFill/>
              <a:round/>
              <a:headEnd/>
              <a:tailEnd/>
            </a:ln>
          </p:spPr>
          <p:txBody>
            <a:bodyPr/>
            <a:lstStyle/>
            <a:p>
              <a:endParaRPr lang="fr-FR"/>
            </a:p>
          </p:txBody>
        </p:sp>
        <p:sp>
          <p:nvSpPr>
            <p:cNvPr id="11" name="Freeform 32"/>
            <p:cNvSpPr>
              <a:spLocks/>
            </p:cNvSpPr>
            <p:nvPr/>
          </p:nvSpPr>
          <p:spPr bwMode="auto">
            <a:xfrm>
              <a:off x="2743" y="877"/>
              <a:ext cx="49" cy="59"/>
            </a:xfrm>
            <a:custGeom>
              <a:avLst/>
              <a:gdLst>
                <a:gd name="T0" fmla="*/ 0 w 99"/>
                <a:gd name="T1" fmla="*/ 59 h 117"/>
                <a:gd name="T2" fmla="*/ 49 w 99"/>
                <a:gd name="T3" fmla="*/ 59 h 117"/>
                <a:gd name="T4" fmla="*/ 49 w 99"/>
                <a:gd name="T5" fmla="*/ 0 h 117"/>
                <a:gd name="T6" fmla="*/ 0 w 99"/>
                <a:gd name="T7" fmla="*/ 0 h 117"/>
                <a:gd name="T8" fmla="*/ 0 w 99"/>
                <a:gd name="T9" fmla="*/ 59 h 117"/>
                <a:gd name="T10" fmla="*/ 0 w 99"/>
                <a:gd name="T11" fmla="*/ 59 h 117"/>
                <a:gd name="T12" fmla="*/ 0 60000 65536"/>
                <a:gd name="T13" fmla="*/ 0 60000 65536"/>
                <a:gd name="T14" fmla="*/ 0 60000 65536"/>
                <a:gd name="T15" fmla="*/ 0 60000 65536"/>
                <a:gd name="T16" fmla="*/ 0 60000 65536"/>
                <a:gd name="T17" fmla="*/ 0 60000 65536"/>
                <a:gd name="T18" fmla="*/ 0 w 99"/>
                <a:gd name="T19" fmla="*/ 0 h 117"/>
                <a:gd name="T20" fmla="*/ 99 w 99"/>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99" h="117">
                  <a:moveTo>
                    <a:pt x="0" y="117"/>
                  </a:moveTo>
                  <a:lnTo>
                    <a:pt x="99" y="117"/>
                  </a:lnTo>
                  <a:lnTo>
                    <a:pt x="99" y="0"/>
                  </a:lnTo>
                  <a:lnTo>
                    <a:pt x="0" y="0"/>
                  </a:lnTo>
                  <a:lnTo>
                    <a:pt x="0" y="117"/>
                  </a:lnTo>
                  <a:close/>
                </a:path>
              </a:pathLst>
            </a:custGeom>
            <a:solidFill>
              <a:srgbClr val="A84A3D"/>
            </a:solidFill>
            <a:ln w="9525">
              <a:noFill/>
              <a:round/>
              <a:headEnd/>
              <a:tailEnd/>
            </a:ln>
          </p:spPr>
          <p:txBody>
            <a:bodyPr/>
            <a:lstStyle/>
            <a:p>
              <a:endParaRPr lang="fr-FR"/>
            </a:p>
          </p:txBody>
        </p:sp>
        <p:sp>
          <p:nvSpPr>
            <p:cNvPr id="12" name="Freeform 33"/>
            <p:cNvSpPr>
              <a:spLocks/>
            </p:cNvSpPr>
            <p:nvPr/>
          </p:nvSpPr>
          <p:spPr bwMode="auto">
            <a:xfrm>
              <a:off x="2468" y="664"/>
              <a:ext cx="123" cy="190"/>
            </a:xfrm>
            <a:custGeom>
              <a:avLst/>
              <a:gdLst>
                <a:gd name="T0" fmla="*/ 38 w 246"/>
                <a:gd name="T1" fmla="*/ 0 h 380"/>
                <a:gd name="T2" fmla="*/ 0 w 246"/>
                <a:gd name="T3" fmla="*/ 69 h 380"/>
                <a:gd name="T4" fmla="*/ 71 w 246"/>
                <a:gd name="T5" fmla="*/ 190 h 380"/>
                <a:gd name="T6" fmla="*/ 123 w 246"/>
                <a:gd name="T7" fmla="*/ 133 h 380"/>
                <a:gd name="T8" fmla="*/ 38 w 246"/>
                <a:gd name="T9" fmla="*/ 0 h 380"/>
                <a:gd name="T10" fmla="*/ 38 w 246"/>
                <a:gd name="T11" fmla="*/ 0 h 380"/>
                <a:gd name="T12" fmla="*/ 0 60000 65536"/>
                <a:gd name="T13" fmla="*/ 0 60000 65536"/>
                <a:gd name="T14" fmla="*/ 0 60000 65536"/>
                <a:gd name="T15" fmla="*/ 0 60000 65536"/>
                <a:gd name="T16" fmla="*/ 0 60000 65536"/>
                <a:gd name="T17" fmla="*/ 0 60000 65536"/>
                <a:gd name="T18" fmla="*/ 0 w 246"/>
                <a:gd name="T19" fmla="*/ 0 h 380"/>
                <a:gd name="T20" fmla="*/ 246 w 246"/>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246" h="380">
                  <a:moveTo>
                    <a:pt x="76" y="0"/>
                  </a:moveTo>
                  <a:lnTo>
                    <a:pt x="0" y="138"/>
                  </a:lnTo>
                  <a:lnTo>
                    <a:pt x="142" y="380"/>
                  </a:lnTo>
                  <a:lnTo>
                    <a:pt x="246" y="266"/>
                  </a:lnTo>
                  <a:lnTo>
                    <a:pt x="76" y="0"/>
                  </a:lnTo>
                  <a:close/>
                </a:path>
              </a:pathLst>
            </a:custGeom>
            <a:solidFill>
              <a:srgbClr val="F59E91"/>
            </a:solidFill>
            <a:ln w="9525">
              <a:noFill/>
              <a:round/>
              <a:headEnd/>
              <a:tailEnd/>
            </a:ln>
          </p:spPr>
          <p:txBody>
            <a:bodyPr/>
            <a:lstStyle/>
            <a:p>
              <a:endParaRPr lang="fr-FR"/>
            </a:p>
          </p:txBody>
        </p:sp>
        <p:sp>
          <p:nvSpPr>
            <p:cNvPr id="13" name="Freeform 34"/>
            <p:cNvSpPr>
              <a:spLocks/>
            </p:cNvSpPr>
            <p:nvPr/>
          </p:nvSpPr>
          <p:spPr bwMode="auto">
            <a:xfrm>
              <a:off x="2596" y="671"/>
              <a:ext cx="123" cy="159"/>
            </a:xfrm>
            <a:custGeom>
              <a:avLst/>
              <a:gdLst>
                <a:gd name="T0" fmla="*/ 47 w 246"/>
                <a:gd name="T1" fmla="*/ 0 h 318"/>
                <a:gd name="T2" fmla="*/ 0 w 246"/>
                <a:gd name="T3" fmla="*/ 38 h 318"/>
                <a:gd name="T4" fmla="*/ 57 w 246"/>
                <a:gd name="T5" fmla="*/ 159 h 318"/>
                <a:gd name="T6" fmla="*/ 123 w 246"/>
                <a:gd name="T7" fmla="*/ 104 h 318"/>
                <a:gd name="T8" fmla="*/ 47 w 246"/>
                <a:gd name="T9" fmla="*/ 0 h 318"/>
                <a:gd name="T10" fmla="*/ 47 w 246"/>
                <a:gd name="T11" fmla="*/ 0 h 318"/>
                <a:gd name="T12" fmla="*/ 0 60000 65536"/>
                <a:gd name="T13" fmla="*/ 0 60000 65536"/>
                <a:gd name="T14" fmla="*/ 0 60000 65536"/>
                <a:gd name="T15" fmla="*/ 0 60000 65536"/>
                <a:gd name="T16" fmla="*/ 0 60000 65536"/>
                <a:gd name="T17" fmla="*/ 0 60000 65536"/>
                <a:gd name="T18" fmla="*/ 0 w 246"/>
                <a:gd name="T19" fmla="*/ 0 h 318"/>
                <a:gd name="T20" fmla="*/ 246 w 246"/>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46" h="318">
                  <a:moveTo>
                    <a:pt x="93" y="0"/>
                  </a:moveTo>
                  <a:lnTo>
                    <a:pt x="0" y="75"/>
                  </a:lnTo>
                  <a:lnTo>
                    <a:pt x="114" y="318"/>
                  </a:lnTo>
                  <a:lnTo>
                    <a:pt x="246" y="209"/>
                  </a:lnTo>
                  <a:lnTo>
                    <a:pt x="93" y="0"/>
                  </a:lnTo>
                  <a:close/>
                </a:path>
              </a:pathLst>
            </a:custGeom>
            <a:solidFill>
              <a:srgbClr val="F59E91"/>
            </a:solidFill>
            <a:ln w="9525">
              <a:noFill/>
              <a:round/>
              <a:headEnd/>
              <a:tailEnd/>
            </a:ln>
          </p:spPr>
          <p:txBody>
            <a:bodyPr/>
            <a:lstStyle/>
            <a:p>
              <a:endParaRPr lang="fr-FR"/>
            </a:p>
          </p:txBody>
        </p:sp>
        <p:sp>
          <p:nvSpPr>
            <p:cNvPr id="14" name="Freeform 35"/>
            <p:cNvSpPr>
              <a:spLocks/>
            </p:cNvSpPr>
            <p:nvPr/>
          </p:nvSpPr>
          <p:spPr bwMode="auto">
            <a:xfrm>
              <a:off x="2691" y="674"/>
              <a:ext cx="148" cy="136"/>
            </a:xfrm>
            <a:custGeom>
              <a:avLst/>
              <a:gdLst>
                <a:gd name="T0" fmla="*/ 50 w 296"/>
                <a:gd name="T1" fmla="*/ 0 h 272"/>
                <a:gd name="T2" fmla="*/ 0 w 296"/>
                <a:gd name="T3" fmla="*/ 34 h 272"/>
                <a:gd name="T4" fmla="*/ 85 w 296"/>
                <a:gd name="T5" fmla="*/ 136 h 272"/>
                <a:gd name="T6" fmla="*/ 148 w 296"/>
                <a:gd name="T7" fmla="*/ 86 h 272"/>
                <a:gd name="T8" fmla="*/ 50 w 296"/>
                <a:gd name="T9" fmla="*/ 0 h 272"/>
                <a:gd name="T10" fmla="*/ 50 w 296"/>
                <a:gd name="T11" fmla="*/ 0 h 272"/>
                <a:gd name="T12" fmla="*/ 0 60000 65536"/>
                <a:gd name="T13" fmla="*/ 0 60000 65536"/>
                <a:gd name="T14" fmla="*/ 0 60000 65536"/>
                <a:gd name="T15" fmla="*/ 0 60000 65536"/>
                <a:gd name="T16" fmla="*/ 0 60000 65536"/>
                <a:gd name="T17" fmla="*/ 0 60000 65536"/>
                <a:gd name="T18" fmla="*/ 0 w 296"/>
                <a:gd name="T19" fmla="*/ 0 h 272"/>
                <a:gd name="T20" fmla="*/ 296 w 296"/>
                <a:gd name="T21" fmla="*/ 272 h 272"/>
              </a:gdLst>
              <a:ahLst/>
              <a:cxnLst>
                <a:cxn ang="T12">
                  <a:pos x="T0" y="T1"/>
                </a:cxn>
                <a:cxn ang="T13">
                  <a:pos x="T2" y="T3"/>
                </a:cxn>
                <a:cxn ang="T14">
                  <a:pos x="T4" y="T5"/>
                </a:cxn>
                <a:cxn ang="T15">
                  <a:pos x="T6" y="T7"/>
                </a:cxn>
                <a:cxn ang="T16">
                  <a:pos x="T8" y="T9"/>
                </a:cxn>
                <a:cxn ang="T17">
                  <a:pos x="T10" y="T11"/>
                </a:cxn>
              </a:cxnLst>
              <a:rect l="T18" t="T19" r="T20" b="T21"/>
              <a:pathLst>
                <a:path w="296" h="272">
                  <a:moveTo>
                    <a:pt x="101" y="0"/>
                  </a:moveTo>
                  <a:lnTo>
                    <a:pt x="0" y="67"/>
                  </a:lnTo>
                  <a:lnTo>
                    <a:pt x="171" y="272"/>
                  </a:lnTo>
                  <a:lnTo>
                    <a:pt x="296" y="173"/>
                  </a:lnTo>
                  <a:lnTo>
                    <a:pt x="101" y="0"/>
                  </a:lnTo>
                  <a:close/>
                </a:path>
              </a:pathLst>
            </a:custGeom>
            <a:solidFill>
              <a:srgbClr val="F59E91"/>
            </a:solidFill>
            <a:ln w="9525">
              <a:noFill/>
              <a:round/>
              <a:headEnd/>
              <a:tailEnd/>
            </a:ln>
          </p:spPr>
          <p:txBody>
            <a:bodyPr/>
            <a:lstStyle/>
            <a:p>
              <a:endParaRPr lang="fr-FR"/>
            </a:p>
          </p:txBody>
        </p:sp>
        <p:sp>
          <p:nvSpPr>
            <p:cNvPr id="15" name="Freeform 36"/>
            <p:cNvSpPr>
              <a:spLocks/>
            </p:cNvSpPr>
            <p:nvPr/>
          </p:nvSpPr>
          <p:spPr bwMode="auto">
            <a:xfrm>
              <a:off x="2375" y="713"/>
              <a:ext cx="163" cy="141"/>
            </a:xfrm>
            <a:custGeom>
              <a:avLst/>
              <a:gdLst>
                <a:gd name="T0" fmla="*/ 0 w 327"/>
                <a:gd name="T1" fmla="*/ 0 h 282"/>
                <a:gd name="T2" fmla="*/ 94 w 327"/>
                <a:gd name="T3" fmla="*/ 18 h 282"/>
                <a:gd name="T4" fmla="*/ 163 w 327"/>
                <a:gd name="T5" fmla="*/ 141 h 282"/>
                <a:gd name="T6" fmla="*/ 59 w 327"/>
                <a:gd name="T7" fmla="*/ 89 h 282"/>
                <a:gd name="T8" fmla="*/ 0 w 327"/>
                <a:gd name="T9" fmla="*/ 0 h 282"/>
                <a:gd name="T10" fmla="*/ 0 w 327"/>
                <a:gd name="T11" fmla="*/ 0 h 282"/>
                <a:gd name="T12" fmla="*/ 0 60000 65536"/>
                <a:gd name="T13" fmla="*/ 0 60000 65536"/>
                <a:gd name="T14" fmla="*/ 0 60000 65536"/>
                <a:gd name="T15" fmla="*/ 0 60000 65536"/>
                <a:gd name="T16" fmla="*/ 0 60000 65536"/>
                <a:gd name="T17" fmla="*/ 0 60000 65536"/>
                <a:gd name="T18" fmla="*/ 0 w 327"/>
                <a:gd name="T19" fmla="*/ 0 h 282"/>
                <a:gd name="T20" fmla="*/ 327 w 327"/>
                <a:gd name="T21" fmla="*/ 282 h 282"/>
              </a:gdLst>
              <a:ahLst/>
              <a:cxnLst>
                <a:cxn ang="T12">
                  <a:pos x="T0" y="T1"/>
                </a:cxn>
                <a:cxn ang="T13">
                  <a:pos x="T2" y="T3"/>
                </a:cxn>
                <a:cxn ang="T14">
                  <a:pos x="T4" y="T5"/>
                </a:cxn>
                <a:cxn ang="T15">
                  <a:pos x="T6" y="T7"/>
                </a:cxn>
                <a:cxn ang="T16">
                  <a:pos x="T8" y="T9"/>
                </a:cxn>
                <a:cxn ang="T17">
                  <a:pos x="T10" y="T11"/>
                </a:cxn>
              </a:cxnLst>
              <a:rect l="T18" t="T19" r="T20" b="T21"/>
              <a:pathLst>
                <a:path w="327" h="282">
                  <a:moveTo>
                    <a:pt x="0" y="0"/>
                  </a:moveTo>
                  <a:lnTo>
                    <a:pt x="188" y="35"/>
                  </a:lnTo>
                  <a:lnTo>
                    <a:pt x="327" y="282"/>
                  </a:lnTo>
                  <a:lnTo>
                    <a:pt x="118" y="179"/>
                  </a:lnTo>
                  <a:lnTo>
                    <a:pt x="0" y="0"/>
                  </a:lnTo>
                  <a:close/>
                </a:path>
              </a:pathLst>
            </a:custGeom>
            <a:solidFill>
              <a:srgbClr val="C7695C"/>
            </a:solidFill>
            <a:ln w="9525">
              <a:noFill/>
              <a:round/>
              <a:headEnd/>
              <a:tailEnd/>
            </a:ln>
          </p:spPr>
          <p:txBody>
            <a:bodyPr/>
            <a:lstStyle/>
            <a:p>
              <a:endParaRPr lang="fr-FR"/>
            </a:p>
          </p:txBody>
        </p:sp>
        <p:sp>
          <p:nvSpPr>
            <p:cNvPr id="16" name="Freeform 37"/>
            <p:cNvSpPr>
              <a:spLocks/>
            </p:cNvSpPr>
            <p:nvPr/>
          </p:nvSpPr>
          <p:spPr bwMode="auto">
            <a:xfrm>
              <a:off x="2505" y="664"/>
              <a:ext cx="148" cy="164"/>
            </a:xfrm>
            <a:custGeom>
              <a:avLst/>
              <a:gdLst>
                <a:gd name="T0" fmla="*/ 0 w 294"/>
                <a:gd name="T1" fmla="*/ 0 h 328"/>
                <a:gd name="T2" fmla="*/ 95 w 294"/>
                <a:gd name="T3" fmla="*/ 43 h 328"/>
                <a:gd name="T4" fmla="*/ 148 w 294"/>
                <a:gd name="T5" fmla="*/ 164 h 328"/>
                <a:gd name="T6" fmla="*/ 82 w 294"/>
                <a:gd name="T7" fmla="*/ 135 h 328"/>
                <a:gd name="T8" fmla="*/ 0 w 294"/>
                <a:gd name="T9" fmla="*/ 0 h 328"/>
                <a:gd name="T10" fmla="*/ 0 w 294"/>
                <a:gd name="T11" fmla="*/ 0 h 328"/>
                <a:gd name="T12" fmla="*/ 0 60000 65536"/>
                <a:gd name="T13" fmla="*/ 0 60000 65536"/>
                <a:gd name="T14" fmla="*/ 0 60000 65536"/>
                <a:gd name="T15" fmla="*/ 0 60000 65536"/>
                <a:gd name="T16" fmla="*/ 0 60000 65536"/>
                <a:gd name="T17" fmla="*/ 0 60000 65536"/>
                <a:gd name="T18" fmla="*/ 0 w 294"/>
                <a:gd name="T19" fmla="*/ 0 h 328"/>
                <a:gd name="T20" fmla="*/ 294 w 294"/>
                <a:gd name="T21" fmla="*/ 328 h 328"/>
              </a:gdLst>
              <a:ahLst/>
              <a:cxnLst>
                <a:cxn ang="T12">
                  <a:pos x="T0" y="T1"/>
                </a:cxn>
                <a:cxn ang="T13">
                  <a:pos x="T2" y="T3"/>
                </a:cxn>
                <a:cxn ang="T14">
                  <a:pos x="T4" y="T5"/>
                </a:cxn>
                <a:cxn ang="T15">
                  <a:pos x="T6" y="T7"/>
                </a:cxn>
                <a:cxn ang="T16">
                  <a:pos x="T8" y="T9"/>
                </a:cxn>
                <a:cxn ang="T17">
                  <a:pos x="T10" y="T11"/>
                </a:cxn>
              </a:cxnLst>
              <a:rect l="T18" t="T19" r="T20" b="T21"/>
              <a:pathLst>
                <a:path w="294" h="328">
                  <a:moveTo>
                    <a:pt x="0" y="0"/>
                  </a:moveTo>
                  <a:lnTo>
                    <a:pt x="188" y="87"/>
                  </a:lnTo>
                  <a:lnTo>
                    <a:pt x="294" y="328"/>
                  </a:lnTo>
                  <a:lnTo>
                    <a:pt x="163" y="270"/>
                  </a:lnTo>
                  <a:lnTo>
                    <a:pt x="0" y="0"/>
                  </a:lnTo>
                  <a:close/>
                </a:path>
              </a:pathLst>
            </a:custGeom>
            <a:solidFill>
              <a:srgbClr val="C7695C"/>
            </a:solidFill>
            <a:ln w="9525">
              <a:noFill/>
              <a:round/>
              <a:headEnd/>
              <a:tailEnd/>
            </a:ln>
          </p:spPr>
          <p:txBody>
            <a:bodyPr/>
            <a:lstStyle/>
            <a:p>
              <a:endParaRPr lang="fr-FR"/>
            </a:p>
          </p:txBody>
        </p:sp>
        <p:sp>
          <p:nvSpPr>
            <p:cNvPr id="17" name="Freeform 38"/>
            <p:cNvSpPr>
              <a:spLocks/>
            </p:cNvSpPr>
            <p:nvPr/>
          </p:nvSpPr>
          <p:spPr bwMode="auto">
            <a:xfrm>
              <a:off x="2639" y="671"/>
              <a:ext cx="142" cy="139"/>
            </a:xfrm>
            <a:custGeom>
              <a:avLst/>
              <a:gdLst>
                <a:gd name="T0" fmla="*/ 0 w 285"/>
                <a:gd name="T1" fmla="*/ 0 h 280"/>
                <a:gd name="T2" fmla="*/ 54 w 285"/>
                <a:gd name="T3" fmla="*/ 33 h 280"/>
                <a:gd name="T4" fmla="*/ 142 w 285"/>
                <a:gd name="T5" fmla="*/ 139 h 280"/>
                <a:gd name="T6" fmla="*/ 78 w 285"/>
                <a:gd name="T7" fmla="*/ 106 h 280"/>
                <a:gd name="T8" fmla="*/ 0 w 285"/>
                <a:gd name="T9" fmla="*/ 0 h 280"/>
                <a:gd name="T10" fmla="*/ 0 w 285"/>
                <a:gd name="T11" fmla="*/ 0 h 280"/>
                <a:gd name="T12" fmla="*/ 0 60000 65536"/>
                <a:gd name="T13" fmla="*/ 0 60000 65536"/>
                <a:gd name="T14" fmla="*/ 0 60000 65536"/>
                <a:gd name="T15" fmla="*/ 0 60000 65536"/>
                <a:gd name="T16" fmla="*/ 0 60000 65536"/>
                <a:gd name="T17" fmla="*/ 0 60000 65536"/>
                <a:gd name="T18" fmla="*/ 0 w 285"/>
                <a:gd name="T19" fmla="*/ 0 h 280"/>
                <a:gd name="T20" fmla="*/ 285 w 285"/>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285" h="280">
                  <a:moveTo>
                    <a:pt x="0" y="0"/>
                  </a:moveTo>
                  <a:lnTo>
                    <a:pt x="108" y="67"/>
                  </a:lnTo>
                  <a:lnTo>
                    <a:pt x="285" y="280"/>
                  </a:lnTo>
                  <a:lnTo>
                    <a:pt x="157" y="213"/>
                  </a:lnTo>
                  <a:lnTo>
                    <a:pt x="0" y="0"/>
                  </a:lnTo>
                  <a:close/>
                </a:path>
              </a:pathLst>
            </a:custGeom>
            <a:solidFill>
              <a:srgbClr val="C7695C"/>
            </a:solidFill>
            <a:ln w="9525">
              <a:noFill/>
              <a:round/>
              <a:headEnd/>
              <a:tailEnd/>
            </a:ln>
          </p:spPr>
          <p:txBody>
            <a:bodyPr/>
            <a:lstStyle/>
            <a:p>
              <a:endParaRPr lang="fr-FR"/>
            </a:p>
          </p:txBody>
        </p:sp>
        <p:sp>
          <p:nvSpPr>
            <p:cNvPr id="18" name="Freeform 39"/>
            <p:cNvSpPr>
              <a:spLocks/>
            </p:cNvSpPr>
            <p:nvPr/>
          </p:nvSpPr>
          <p:spPr bwMode="auto">
            <a:xfrm>
              <a:off x="2371" y="708"/>
              <a:ext cx="74" cy="371"/>
            </a:xfrm>
            <a:custGeom>
              <a:avLst/>
              <a:gdLst>
                <a:gd name="T0" fmla="*/ 3 w 146"/>
                <a:gd name="T1" fmla="*/ 0 h 741"/>
                <a:gd name="T2" fmla="*/ 69 w 146"/>
                <a:gd name="T3" fmla="*/ 95 h 741"/>
                <a:gd name="T4" fmla="*/ 74 w 146"/>
                <a:gd name="T5" fmla="*/ 371 h 741"/>
                <a:gd name="T6" fmla="*/ 0 w 146"/>
                <a:gd name="T7" fmla="*/ 255 h 741"/>
                <a:gd name="T8" fmla="*/ 3 w 146"/>
                <a:gd name="T9" fmla="*/ 0 h 741"/>
                <a:gd name="T10" fmla="*/ 3 w 146"/>
                <a:gd name="T11" fmla="*/ 0 h 741"/>
                <a:gd name="T12" fmla="*/ 0 60000 65536"/>
                <a:gd name="T13" fmla="*/ 0 60000 65536"/>
                <a:gd name="T14" fmla="*/ 0 60000 65536"/>
                <a:gd name="T15" fmla="*/ 0 60000 65536"/>
                <a:gd name="T16" fmla="*/ 0 60000 65536"/>
                <a:gd name="T17" fmla="*/ 0 60000 65536"/>
                <a:gd name="T18" fmla="*/ 0 w 146"/>
                <a:gd name="T19" fmla="*/ 0 h 741"/>
                <a:gd name="T20" fmla="*/ 146 w 146"/>
                <a:gd name="T21" fmla="*/ 741 h 741"/>
              </a:gdLst>
              <a:ahLst/>
              <a:cxnLst>
                <a:cxn ang="T12">
                  <a:pos x="T0" y="T1"/>
                </a:cxn>
                <a:cxn ang="T13">
                  <a:pos x="T2" y="T3"/>
                </a:cxn>
                <a:cxn ang="T14">
                  <a:pos x="T4" y="T5"/>
                </a:cxn>
                <a:cxn ang="T15">
                  <a:pos x="T6" y="T7"/>
                </a:cxn>
                <a:cxn ang="T16">
                  <a:pos x="T8" y="T9"/>
                </a:cxn>
                <a:cxn ang="T17">
                  <a:pos x="T10" y="T11"/>
                </a:cxn>
              </a:cxnLst>
              <a:rect l="T18" t="T19" r="T20" b="T21"/>
              <a:pathLst>
                <a:path w="146" h="741">
                  <a:moveTo>
                    <a:pt x="5" y="0"/>
                  </a:moveTo>
                  <a:lnTo>
                    <a:pt x="136" y="190"/>
                  </a:lnTo>
                  <a:lnTo>
                    <a:pt x="146" y="741"/>
                  </a:lnTo>
                  <a:lnTo>
                    <a:pt x="0" y="510"/>
                  </a:lnTo>
                  <a:lnTo>
                    <a:pt x="5" y="0"/>
                  </a:lnTo>
                  <a:close/>
                </a:path>
              </a:pathLst>
            </a:custGeom>
            <a:solidFill>
              <a:srgbClr val="F59E91"/>
            </a:solidFill>
            <a:ln w="9525">
              <a:noFill/>
              <a:round/>
              <a:headEnd/>
              <a:tailEnd/>
            </a:ln>
          </p:spPr>
          <p:txBody>
            <a:bodyPr/>
            <a:lstStyle/>
            <a:p>
              <a:endParaRPr lang="fr-FR"/>
            </a:p>
          </p:txBody>
        </p:sp>
        <p:sp>
          <p:nvSpPr>
            <p:cNvPr id="19" name="Freeform 40"/>
            <p:cNvSpPr>
              <a:spLocks/>
            </p:cNvSpPr>
            <p:nvPr/>
          </p:nvSpPr>
          <p:spPr bwMode="auto">
            <a:xfrm>
              <a:off x="2496" y="897"/>
              <a:ext cx="14" cy="80"/>
            </a:xfrm>
            <a:custGeom>
              <a:avLst/>
              <a:gdLst>
                <a:gd name="T0" fmla="*/ 14 w 29"/>
                <a:gd name="T1" fmla="*/ 12 h 160"/>
                <a:gd name="T2" fmla="*/ 2 w 29"/>
                <a:gd name="T3" fmla="*/ 0 h 160"/>
                <a:gd name="T4" fmla="*/ 0 w 29"/>
                <a:gd name="T5" fmla="*/ 77 h 160"/>
                <a:gd name="T6" fmla="*/ 13 w 29"/>
                <a:gd name="T7" fmla="*/ 80 h 160"/>
                <a:gd name="T8" fmla="*/ 14 w 29"/>
                <a:gd name="T9" fmla="*/ 12 h 160"/>
                <a:gd name="T10" fmla="*/ 14 w 29"/>
                <a:gd name="T11" fmla="*/ 12 h 160"/>
                <a:gd name="T12" fmla="*/ 0 60000 65536"/>
                <a:gd name="T13" fmla="*/ 0 60000 65536"/>
                <a:gd name="T14" fmla="*/ 0 60000 65536"/>
                <a:gd name="T15" fmla="*/ 0 60000 65536"/>
                <a:gd name="T16" fmla="*/ 0 60000 65536"/>
                <a:gd name="T17" fmla="*/ 0 60000 65536"/>
                <a:gd name="T18" fmla="*/ 0 w 29"/>
                <a:gd name="T19" fmla="*/ 0 h 160"/>
                <a:gd name="T20" fmla="*/ 29 w 29"/>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29" h="160">
                  <a:moveTo>
                    <a:pt x="29" y="25"/>
                  </a:moveTo>
                  <a:lnTo>
                    <a:pt x="4" y="0"/>
                  </a:lnTo>
                  <a:lnTo>
                    <a:pt x="0" y="154"/>
                  </a:lnTo>
                  <a:lnTo>
                    <a:pt x="26" y="160"/>
                  </a:lnTo>
                  <a:lnTo>
                    <a:pt x="29" y="25"/>
                  </a:lnTo>
                  <a:close/>
                </a:path>
              </a:pathLst>
            </a:custGeom>
            <a:solidFill>
              <a:srgbClr val="000000"/>
            </a:solidFill>
            <a:ln w="9525">
              <a:noFill/>
              <a:round/>
              <a:headEnd/>
              <a:tailEnd/>
            </a:ln>
          </p:spPr>
          <p:txBody>
            <a:bodyPr/>
            <a:lstStyle/>
            <a:p>
              <a:endParaRPr lang="fr-FR"/>
            </a:p>
          </p:txBody>
        </p:sp>
        <p:sp>
          <p:nvSpPr>
            <p:cNvPr id="20" name="Freeform 41"/>
            <p:cNvSpPr>
              <a:spLocks/>
            </p:cNvSpPr>
            <p:nvPr/>
          </p:nvSpPr>
          <p:spPr bwMode="auto">
            <a:xfrm>
              <a:off x="2623" y="881"/>
              <a:ext cx="13" cy="63"/>
            </a:xfrm>
            <a:custGeom>
              <a:avLst/>
              <a:gdLst>
                <a:gd name="T0" fmla="*/ 13 w 25"/>
                <a:gd name="T1" fmla="*/ 14 h 127"/>
                <a:gd name="T2" fmla="*/ 13 w 25"/>
                <a:gd name="T3" fmla="*/ 63 h 127"/>
                <a:gd name="T4" fmla="*/ 1 w 25"/>
                <a:gd name="T5" fmla="*/ 63 h 127"/>
                <a:gd name="T6" fmla="*/ 0 w 25"/>
                <a:gd name="T7" fmla="*/ 0 h 127"/>
                <a:gd name="T8" fmla="*/ 13 w 25"/>
                <a:gd name="T9" fmla="*/ 14 h 127"/>
                <a:gd name="T10" fmla="*/ 13 w 25"/>
                <a:gd name="T11" fmla="*/ 14 h 127"/>
                <a:gd name="T12" fmla="*/ 0 60000 65536"/>
                <a:gd name="T13" fmla="*/ 0 60000 65536"/>
                <a:gd name="T14" fmla="*/ 0 60000 65536"/>
                <a:gd name="T15" fmla="*/ 0 60000 65536"/>
                <a:gd name="T16" fmla="*/ 0 60000 65536"/>
                <a:gd name="T17" fmla="*/ 0 60000 65536"/>
                <a:gd name="T18" fmla="*/ 0 w 25"/>
                <a:gd name="T19" fmla="*/ 0 h 127"/>
                <a:gd name="T20" fmla="*/ 25 w 25"/>
                <a:gd name="T21" fmla="*/ 127 h 127"/>
              </a:gdLst>
              <a:ahLst/>
              <a:cxnLst>
                <a:cxn ang="T12">
                  <a:pos x="T0" y="T1"/>
                </a:cxn>
                <a:cxn ang="T13">
                  <a:pos x="T2" y="T3"/>
                </a:cxn>
                <a:cxn ang="T14">
                  <a:pos x="T4" y="T5"/>
                </a:cxn>
                <a:cxn ang="T15">
                  <a:pos x="T6" y="T7"/>
                </a:cxn>
                <a:cxn ang="T16">
                  <a:pos x="T8" y="T9"/>
                </a:cxn>
                <a:cxn ang="T17">
                  <a:pos x="T10" y="T11"/>
                </a:cxn>
              </a:cxnLst>
              <a:rect l="T18" t="T19" r="T20" b="T21"/>
              <a:pathLst>
                <a:path w="25" h="127">
                  <a:moveTo>
                    <a:pt x="25" y="28"/>
                  </a:moveTo>
                  <a:lnTo>
                    <a:pt x="25" y="127"/>
                  </a:lnTo>
                  <a:lnTo>
                    <a:pt x="1" y="126"/>
                  </a:lnTo>
                  <a:lnTo>
                    <a:pt x="0" y="0"/>
                  </a:lnTo>
                  <a:lnTo>
                    <a:pt x="25" y="28"/>
                  </a:lnTo>
                  <a:close/>
                </a:path>
              </a:pathLst>
            </a:custGeom>
            <a:solidFill>
              <a:srgbClr val="000000"/>
            </a:solidFill>
            <a:ln w="9525">
              <a:noFill/>
              <a:round/>
              <a:headEnd/>
              <a:tailEnd/>
            </a:ln>
          </p:spPr>
          <p:txBody>
            <a:bodyPr/>
            <a:lstStyle/>
            <a:p>
              <a:endParaRPr lang="fr-FR"/>
            </a:p>
          </p:txBody>
        </p:sp>
        <p:sp>
          <p:nvSpPr>
            <p:cNvPr id="21" name="Freeform 42"/>
            <p:cNvSpPr>
              <a:spLocks/>
            </p:cNvSpPr>
            <p:nvPr/>
          </p:nvSpPr>
          <p:spPr bwMode="auto">
            <a:xfrm>
              <a:off x="2731" y="867"/>
              <a:ext cx="12" cy="69"/>
            </a:xfrm>
            <a:custGeom>
              <a:avLst/>
              <a:gdLst>
                <a:gd name="T0" fmla="*/ 12 w 25"/>
                <a:gd name="T1" fmla="*/ 10 h 138"/>
                <a:gd name="T2" fmla="*/ 12 w 25"/>
                <a:gd name="T3" fmla="*/ 69 h 138"/>
                <a:gd name="T4" fmla="*/ 1 w 25"/>
                <a:gd name="T5" fmla="*/ 68 h 138"/>
                <a:gd name="T6" fmla="*/ 0 w 25"/>
                <a:gd name="T7" fmla="*/ 0 h 138"/>
                <a:gd name="T8" fmla="*/ 12 w 25"/>
                <a:gd name="T9" fmla="*/ 10 h 138"/>
                <a:gd name="T10" fmla="*/ 12 w 25"/>
                <a:gd name="T11" fmla="*/ 10 h 138"/>
                <a:gd name="T12" fmla="*/ 0 60000 65536"/>
                <a:gd name="T13" fmla="*/ 0 60000 65536"/>
                <a:gd name="T14" fmla="*/ 0 60000 65536"/>
                <a:gd name="T15" fmla="*/ 0 60000 65536"/>
                <a:gd name="T16" fmla="*/ 0 60000 65536"/>
                <a:gd name="T17" fmla="*/ 0 60000 65536"/>
                <a:gd name="T18" fmla="*/ 0 w 25"/>
                <a:gd name="T19" fmla="*/ 0 h 138"/>
                <a:gd name="T20" fmla="*/ 25 w 25"/>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25" h="138">
                  <a:moveTo>
                    <a:pt x="25" y="20"/>
                  </a:moveTo>
                  <a:lnTo>
                    <a:pt x="25" y="138"/>
                  </a:lnTo>
                  <a:lnTo>
                    <a:pt x="2" y="136"/>
                  </a:lnTo>
                  <a:lnTo>
                    <a:pt x="0" y="0"/>
                  </a:lnTo>
                  <a:lnTo>
                    <a:pt x="25" y="20"/>
                  </a:lnTo>
                  <a:close/>
                </a:path>
              </a:pathLst>
            </a:custGeom>
            <a:solidFill>
              <a:srgbClr val="000000"/>
            </a:solidFill>
            <a:ln w="9525">
              <a:noFill/>
              <a:round/>
              <a:headEnd/>
              <a:tailEnd/>
            </a:ln>
          </p:spPr>
          <p:txBody>
            <a:bodyPr/>
            <a:lstStyle/>
            <a:p>
              <a:endParaRPr lang="fr-FR"/>
            </a:p>
          </p:txBody>
        </p:sp>
        <p:sp>
          <p:nvSpPr>
            <p:cNvPr id="22" name="Freeform 43"/>
            <p:cNvSpPr>
              <a:spLocks/>
            </p:cNvSpPr>
            <p:nvPr/>
          </p:nvSpPr>
          <p:spPr bwMode="auto">
            <a:xfrm>
              <a:off x="2499" y="895"/>
              <a:ext cx="67" cy="15"/>
            </a:xfrm>
            <a:custGeom>
              <a:avLst/>
              <a:gdLst>
                <a:gd name="T0" fmla="*/ 0 w 132"/>
                <a:gd name="T1" fmla="*/ 4 h 31"/>
                <a:gd name="T2" fmla="*/ 11 w 132"/>
                <a:gd name="T3" fmla="*/ 15 h 31"/>
                <a:gd name="T4" fmla="*/ 67 w 132"/>
                <a:gd name="T5" fmla="*/ 15 h 31"/>
                <a:gd name="T6" fmla="*/ 67 w 132"/>
                <a:gd name="T7" fmla="*/ 0 h 31"/>
                <a:gd name="T8" fmla="*/ 0 w 132"/>
                <a:gd name="T9" fmla="*/ 4 h 31"/>
                <a:gd name="T10" fmla="*/ 0 w 132"/>
                <a:gd name="T11" fmla="*/ 4 h 31"/>
                <a:gd name="T12" fmla="*/ 0 60000 65536"/>
                <a:gd name="T13" fmla="*/ 0 60000 65536"/>
                <a:gd name="T14" fmla="*/ 0 60000 65536"/>
                <a:gd name="T15" fmla="*/ 0 60000 65536"/>
                <a:gd name="T16" fmla="*/ 0 60000 65536"/>
                <a:gd name="T17" fmla="*/ 0 60000 65536"/>
                <a:gd name="T18" fmla="*/ 0 w 132"/>
                <a:gd name="T19" fmla="*/ 0 h 31"/>
                <a:gd name="T20" fmla="*/ 132 w 132"/>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32" h="31">
                  <a:moveTo>
                    <a:pt x="0" y="8"/>
                  </a:moveTo>
                  <a:lnTo>
                    <a:pt x="22" y="31"/>
                  </a:lnTo>
                  <a:lnTo>
                    <a:pt x="132" y="31"/>
                  </a:lnTo>
                  <a:lnTo>
                    <a:pt x="132" y="0"/>
                  </a:lnTo>
                  <a:lnTo>
                    <a:pt x="0" y="8"/>
                  </a:lnTo>
                  <a:close/>
                </a:path>
              </a:pathLst>
            </a:custGeom>
            <a:solidFill>
              <a:srgbClr val="FFFFFF"/>
            </a:solidFill>
            <a:ln w="9525">
              <a:noFill/>
              <a:round/>
              <a:headEnd/>
              <a:tailEnd/>
            </a:ln>
          </p:spPr>
          <p:txBody>
            <a:bodyPr/>
            <a:lstStyle/>
            <a:p>
              <a:endParaRPr lang="fr-FR"/>
            </a:p>
          </p:txBody>
        </p:sp>
        <p:sp>
          <p:nvSpPr>
            <p:cNvPr id="23" name="Freeform 44"/>
            <p:cNvSpPr>
              <a:spLocks/>
            </p:cNvSpPr>
            <p:nvPr/>
          </p:nvSpPr>
          <p:spPr bwMode="auto">
            <a:xfrm>
              <a:off x="2623" y="884"/>
              <a:ext cx="58" cy="15"/>
            </a:xfrm>
            <a:custGeom>
              <a:avLst/>
              <a:gdLst>
                <a:gd name="T0" fmla="*/ 0 w 117"/>
                <a:gd name="T1" fmla="*/ 0 h 31"/>
                <a:gd name="T2" fmla="*/ 12 w 117"/>
                <a:gd name="T3" fmla="*/ 15 h 31"/>
                <a:gd name="T4" fmla="*/ 58 w 117"/>
                <a:gd name="T5" fmla="*/ 15 h 31"/>
                <a:gd name="T6" fmla="*/ 58 w 117"/>
                <a:gd name="T7" fmla="*/ 1 h 31"/>
                <a:gd name="T8" fmla="*/ 0 w 117"/>
                <a:gd name="T9" fmla="*/ 0 h 31"/>
                <a:gd name="T10" fmla="*/ 0 w 117"/>
                <a:gd name="T11" fmla="*/ 0 h 31"/>
                <a:gd name="T12" fmla="*/ 0 60000 65536"/>
                <a:gd name="T13" fmla="*/ 0 60000 65536"/>
                <a:gd name="T14" fmla="*/ 0 60000 65536"/>
                <a:gd name="T15" fmla="*/ 0 60000 65536"/>
                <a:gd name="T16" fmla="*/ 0 60000 65536"/>
                <a:gd name="T17" fmla="*/ 0 60000 65536"/>
                <a:gd name="T18" fmla="*/ 0 w 117"/>
                <a:gd name="T19" fmla="*/ 0 h 31"/>
                <a:gd name="T20" fmla="*/ 117 w 11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17" h="31">
                  <a:moveTo>
                    <a:pt x="0" y="0"/>
                  </a:moveTo>
                  <a:lnTo>
                    <a:pt x="25" y="31"/>
                  </a:lnTo>
                  <a:lnTo>
                    <a:pt x="117" y="31"/>
                  </a:lnTo>
                  <a:lnTo>
                    <a:pt x="117" y="3"/>
                  </a:lnTo>
                  <a:lnTo>
                    <a:pt x="0" y="0"/>
                  </a:lnTo>
                  <a:close/>
                </a:path>
              </a:pathLst>
            </a:custGeom>
            <a:solidFill>
              <a:srgbClr val="FFFFFF"/>
            </a:solidFill>
            <a:ln w="9525">
              <a:noFill/>
              <a:round/>
              <a:headEnd/>
              <a:tailEnd/>
            </a:ln>
          </p:spPr>
          <p:txBody>
            <a:bodyPr/>
            <a:lstStyle/>
            <a:p>
              <a:endParaRPr lang="fr-FR"/>
            </a:p>
          </p:txBody>
        </p:sp>
        <p:sp>
          <p:nvSpPr>
            <p:cNvPr id="24" name="Freeform 45"/>
            <p:cNvSpPr>
              <a:spLocks/>
            </p:cNvSpPr>
            <p:nvPr/>
          </p:nvSpPr>
          <p:spPr bwMode="auto">
            <a:xfrm>
              <a:off x="2732" y="864"/>
              <a:ext cx="59" cy="14"/>
            </a:xfrm>
            <a:custGeom>
              <a:avLst/>
              <a:gdLst>
                <a:gd name="T0" fmla="*/ 0 w 118"/>
                <a:gd name="T1" fmla="*/ 5 h 27"/>
                <a:gd name="T2" fmla="*/ 12 w 118"/>
                <a:gd name="T3" fmla="*/ 14 h 27"/>
                <a:gd name="T4" fmla="*/ 59 w 118"/>
                <a:gd name="T5" fmla="*/ 14 h 27"/>
                <a:gd name="T6" fmla="*/ 59 w 118"/>
                <a:gd name="T7" fmla="*/ 0 h 27"/>
                <a:gd name="T8" fmla="*/ 0 w 118"/>
                <a:gd name="T9" fmla="*/ 5 h 27"/>
                <a:gd name="T10" fmla="*/ 0 w 118"/>
                <a:gd name="T11" fmla="*/ 5 h 27"/>
                <a:gd name="T12" fmla="*/ 0 60000 65536"/>
                <a:gd name="T13" fmla="*/ 0 60000 65536"/>
                <a:gd name="T14" fmla="*/ 0 60000 65536"/>
                <a:gd name="T15" fmla="*/ 0 60000 65536"/>
                <a:gd name="T16" fmla="*/ 0 60000 65536"/>
                <a:gd name="T17" fmla="*/ 0 60000 65536"/>
                <a:gd name="T18" fmla="*/ 0 w 118"/>
                <a:gd name="T19" fmla="*/ 0 h 27"/>
                <a:gd name="T20" fmla="*/ 118 w 11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18" h="27">
                  <a:moveTo>
                    <a:pt x="0" y="10"/>
                  </a:moveTo>
                  <a:lnTo>
                    <a:pt x="24" y="27"/>
                  </a:lnTo>
                  <a:lnTo>
                    <a:pt x="118" y="27"/>
                  </a:lnTo>
                  <a:lnTo>
                    <a:pt x="118" y="0"/>
                  </a:lnTo>
                  <a:lnTo>
                    <a:pt x="0" y="10"/>
                  </a:lnTo>
                  <a:close/>
                </a:path>
              </a:pathLst>
            </a:custGeom>
            <a:solidFill>
              <a:srgbClr val="FFFFFF"/>
            </a:solidFill>
            <a:ln w="9525">
              <a:noFill/>
              <a:round/>
              <a:headEnd/>
              <a:tailEnd/>
            </a:ln>
          </p:spPr>
          <p:txBody>
            <a:bodyPr/>
            <a:lstStyle/>
            <a:p>
              <a:endParaRPr lang="fr-FR"/>
            </a:p>
          </p:txBody>
        </p:sp>
      </p:grpSp>
      <p:sp>
        <p:nvSpPr>
          <p:cNvPr id="25" name="Text Box 52"/>
          <p:cNvSpPr txBox="1">
            <a:spLocks noChangeArrowheads="1"/>
          </p:cNvSpPr>
          <p:nvPr/>
        </p:nvSpPr>
        <p:spPr bwMode="auto">
          <a:xfrm>
            <a:off x="2571736" y="3929066"/>
            <a:ext cx="3981450" cy="584775"/>
          </a:xfrm>
          <a:prstGeom prst="rect">
            <a:avLst/>
          </a:prstGeom>
          <a:noFill/>
          <a:ln w="9525">
            <a:noFill/>
            <a:miter lim="800000"/>
            <a:headEnd/>
            <a:tailEnd/>
          </a:ln>
        </p:spPr>
        <p:txBody>
          <a:bodyPr>
            <a:spAutoFit/>
          </a:bodyPr>
          <a:lstStyle/>
          <a:p>
            <a:pPr algn="ctr">
              <a:spcBef>
                <a:spcPct val="50000"/>
              </a:spcBef>
            </a:pPr>
            <a:r>
              <a:rPr lang="en-GB" sz="3200" b="1" i="1" dirty="0" smtClean="0">
                <a:solidFill>
                  <a:srgbClr val="00B050"/>
                </a:solidFill>
                <a:latin typeface="Book Antiqua" pitchFamily="18" charset="0"/>
              </a:rPr>
              <a:t>IAA</a:t>
            </a:r>
            <a:endParaRPr lang="en-GB" sz="3200" b="1" i="1" dirty="0">
              <a:solidFill>
                <a:srgbClr val="00B050"/>
              </a:solidFill>
              <a:latin typeface="Book Antiqua" pitchFamily="18" charset="0"/>
            </a:endParaRPr>
          </a:p>
        </p:txBody>
      </p:sp>
      <p:sp>
        <p:nvSpPr>
          <p:cNvPr id="26" name="Text Box 47"/>
          <p:cNvSpPr txBox="1">
            <a:spLocks noChangeArrowheads="1"/>
          </p:cNvSpPr>
          <p:nvPr/>
        </p:nvSpPr>
        <p:spPr bwMode="auto">
          <a:xfrm>
            <a:off x="357158" y="1357299"/>
            <a:ext cx="2381250" cy="1200329"/>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Fédération Nationale de l'Agro-alimentaire (FENAGRI)</a:t>
            </a:r>
            <a:endParaRPr lang="fr-FR" dirty="0" smtClean="0"/>
          </a:p>
          <a:p>
            <a:pPr lvl="0" algn="ctr"/>
            <a:endParaRPr lang="fr-FR" b="1" dirty="0"/>
          </a:p>
        </p:txBody>
      </p:sp>
      <p:sp>
        <p:nvSpPr>
          <p:cNvPr id="27" name="Text Box 47"/>
          <p:cNvSpPr txBox="1">
            <a:spLocks noChangeArrowheads="1"/>
          </p:cNvSpPr>
          <p:nvPr/>
        </p:nvSpPr>
        <p:spPr bwMode="auto">
          <a:xfrm>
            <a:off x="357158" y="2643182"/>
            <a:ext cx="2381250" cy="1477328"/>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Fédération Interprofessionnelle du Secteur Avicole (FISA)</a:t>
            </a:r>
            <a:endParaRPr lang="fr-FR" dirty="0" smtClean="0"/>
          </a:p>
          <a:p>
            <a:pPr lvl="0" algn="ctr"/>
            <a:endParaRPr lang="fr-FR" b="1" dirty="0"/>
          </a:p>
        </p:txBody>
      </p:sp>
      <p:sp>
        <p:nvSpPr>
          <p:cNvPr id="28" name="Text Box 47"/>
          <p:cNvSpPr txBox="1">
            <a:spLocks noChangeArrowheads="1"/>
          </p:cNvSpPr>
          <p:nvPr/>
        </p:nvSpPr>
        <p:spPr bwMode="auto">
          <a:xfrm>
            <a:off x="357158" y="4286256"/>
            <a:ext cx="2381250" cy="2031325"/>
          </a:xfrm>
          <a:prstGeom prst="rect">
            <a:avLst/>
          </a:prstGeom>
          <a:solidFill>
            <a:schemeClr val="accent3">
              <a:lumMod val="40000"/>
              <a:lumOff val="60000"/>
            </a:schemeClr>
          </a:solidFill>
          <a:ln w="9525">
            <a:noFill/>
            <a:miter lim="800000"/>
            <a:headEnd/>
            <a:tailEnd/>
          </a:ln>
        </p:spPr>
        <p:txBody>
          <a:bodyPr wrap="square">
            <a:spAutoFit/>
          </a:bodyPr>
          <a:lstStyle/>
          <a:p>
            <a:pPr algn="ctr"/>
            <a:r>
              <a:rPr lang="fr-FR" b="1" dirty="0" smtClean="0"/>
              <a:t>Fédération Nationale des Industries de Transformation et de Valorisation des Produits de la Pêche (FENIP)</a:t>
            </a:r>
            <a:endParaRPr lang="fr-FR" dirty="0" smtClean="0"/>
          </a:p>
          <a:p>
            <a:pPr lvl="0" algn="ctr"/>
            <a:endParaRPr lang="fr-FR" b="1" dirty="0"/>
          </a:p>
        </p:txBody>
      </p:sp>
      <p:sp>
        <p:nvSpPr>
          <p:cNvPr id="29" name="Text Box 47"/>
          <p:cNvSpPr txBox="1">
            <a:spLocks noChangeArrowheads="1"/>
          </p:cNvSpPr>
          <p:nvPr/>
        </p:nvSpPr>
        <p:spPr bwMode="auto">
          <a:xfrm>
            <a:off x="3262320" y="5357826"/>
            <a:ext cx="2381250" cy="923330"/>
          </a:xfrm>
          <a:prstGeom prst="rect">
            <a:avLst/>
          </a:prstGeom>
          <a:solidFill>
            <a:schemeClr val="accent3">
              <a:lumMod val="40000"/>
              <a:lumOff val="60000"/>
            </a:schemeClr>
          </a:solidFill>
          <a:ln w="9525">
            <a:noFill/>
            <a:miter lim="800000"/>
            <a:headEnd/>
            <a:tailEnd/>
          </a:ln>
        </p:spPr>
        <p:txBody>
          <a:bodyPr wrap="square">
            <a:spAutoFit/>
          </a:bodyPr>
          <a:lstStyle/>
          <a:p>
            <a:r>
              <a:rPr lang="fr-FR" b="1" dirty="0" smtClean="0"/>
              <a:t>Fédération Nationale de la Minoterie (FNM)</a:t>
            </a:r>
            <a:endParaRPr lang="fr-FR" dirty="0" smtClean="0"/>
          </a:p>
          <a:p>
            <a:pPr lvl="0" algn="ctr"/>
            <a:endParaRPr lang="fr-FR" b="1" dirty="0"/>
          </a:p>
        </p:txBody>
      </p:sp>
      <p:sp>
        <p:nvSpPr>
          <p:cNvPr id="30" name="Text Box 47"/>
          <p:cNvSpPr txBox="1">
            <a:spLocks noChangeArrowheads="1"/>
          </p:cNvSpPr>
          <p:nvPr/>
        </p:nvSpPr>
        <p:spPr bwMode="auto">
          <a:xfrm>
            <a:off x="3071802" y="1428736"/>
            <a:ext cx="2786082" cy="923330"/>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Association Nationale des producteurs d'</a:t>
            </a:r>
            <a:r>
              <a:rPr lang="fr-FR" b="1" dirty="0" err="1" smtClean="0"/>
              <a:t>Oeufs</a:t>
            </a:r>
            <a:r>
              <a:rPr lang="fr-FR" b="1" dirty="0" smtClean="0"/>
              <a:t> de consommation) (ANPO)</a:t>
            </a:r>
            <a:endParaRPr lang="fr-FR" b="1" dirty="0"/>
          </a:p>
        </p:txBody>
      </p:sp>
      <p:sp>
        <p:nvSpPr>
          <p:cNvPr id="31" name="Text Box 47"/>
          <p:cNvSpPr txBox="1">
            <a:spLocks noChangeArrowheads="1"/>
          </p:cNvSpPr>
          <p:nvPr/>
        </p:nvSpPr>
        <p:spPr bwMode="auto">
          <a:xfrm>
            <a:off x="6072198" y="1428736"/>
            <a:ext cx="2786082" cy="923330"/>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Union Nationale des Industries de la Conserve de Poissons (</a:t>
            </a:r>
            <a:r>
              <a:rPr lang="fr-FR" b="1" dirty="0" err="1" smtClean="0"/>
              <a:t>unicop</a:t>
            </a:r>
            <a:r>
              <a:rPr lang="fr-FR" b="1" dirty="0" smtClean="0"/>
              <a:t>)</a:t>
            </a:r>
            <a:endParaRPr lang="fr-FR" b="1" dirty="0"/>
          </a:p>
        </p:txBody>
      </p:sp>
      <p:sp>
        <p:nvSpPr>
          <p:cNvPr id="32" name="Text Box 47"/>
          <p:cNvSpPr txBox="1">
            <a:spLocks noChangeArrowheads="1"/>
          </p:cNvSpPr>
          <p:nvPr/>
        </p:nvSpPr>
        <p:spPr bwMode="auto">
          <a:xfrm>
            <a:off x="6072198" y="2500306"/>
            <a:ext cx="2786082" cy="923330"/>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Association des Fabricants</a:t>
            </a:r>
          </a:p>
          <a:p>
            <a:pPr algn="ctr"/>
            <a:r>
              <a:rPr lang="fr-FR" b="1" dirty="0" smtClean="0"/>
              <a:t>d'Aliments composés (AFAC)</a:t>
            </a:r>
            <a:endParaRPr lang="fr-FR" b="1" dirty="0"/>
          </a:p>
        </p:txBody>
      </p:sp>
      <p:sp>
        <p:nvSpPr>
          <p:cNvPr id="33" name="Text Box 47"/>
          <p:cNvSpPr txBox="1">
            <a:spLocks noChangeArrowheads="1"/>
          </p:cNvSpPr>
          <p:nvPr/>
        </p:nvSpPr>
        <p:spPr bwMode="auto">
          <a:xfrm>
            <a:off x="6072198" y="3571876"/>
            <a:ext cx="2786082" cy="646331"/>
          </a:xfrm>
          <a:prstGeom prst="rect">
            <a:avLst/>
          </a:prstGeom>
          <a:solidFill>
            <a:schemeClr val="tx2">
              <a:lumMod val="20000"/>
              <a:lumOff val="80000"/>
            </a:schemeClr>
          </a:solidFill>
          <a:ln w="9525">
            <a:noFill/>
            <a:miter lim="800000"/>
            <a:headEnd/>
            <a:tailEnd/>
          </a:ln>
        </p:spPr>
        <p:txBody>
          <a:bodyPr wrap="square">
            <a:spAutoFit/>
          </a:bodyPr>
          <a:lstStyle/>
          <a:p>
            <a:r>
              <a:rPr lang="fr-FR" b="1" dirty="0" smtClean="0"/>
              <a:t>Association des Fabricants de Margarine (AFAMAR</a:t>
            </a:r>
            <a:endParaRPr lang="fr-FR" b="1" dirty="0"/>
          </a:p>
        </p:txBody>
      </p:sp>
      <p:sp>
        <p:nvSpPr>
          <p:cNvPr id="34" name="Text Box 47"/>
          <p:cNvSpPr txBox="1">
            <a:spLocks noChangeArrowheads="1"/>
          </p:cNvSpPr>
          <p:nvPr/>
        </p:nvSpPr>
        <p:spPr bwMode="auto">
          <a:xfrm>
            <a:off x="6072198" y="4357694"/>
            <a:ext cx="2786082" cy="923330"/>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Association Marocaine de la Semi Conserve de Poissons  (</a:t>
            </a:r>
            <a:r>
              <a:rPr lang="fr-FR" b="1" u="sng" dirty="0" smtClean="0"/>
              <a:t>AMASCOP)</a:t>
            </a:r>
            <a:endParaRPr lang="fr-FR" b="1" dirty="0"/>
          </a:p>
        </p:txBody>
      </p:sp>
      <p:sp>
        <p:nvSpPr>
          <p:cNvPr id="35" name="Text Box 47"/>
          <p:cNvSpPr txBox="1">
            <a:spLocks noChangeArrowheads="1"/>
          </p:cNvSpPr>
          <p:nvPr/>
        </p:nvSpPr>
        <p:spPr bwMode="auto">
          <a:xfrm>
            <a:off x="6072198" y="5371943"/>
            <a:ext cx="2786082" cy="1200329"/>
          </a:xfrm>
          <a:prstGeom prst="rect">
            <a:avLst/>
          </a:prstGeom>
          <a:solidFill>
            <a:schemeClr val="tx2">
              <a:lumMod val="20000"/>
              <a:lumOff val="80000"/>
            </a:schemeClr>
          </a:solidFill>
          <a:ln w="9525">
            <a:noFill/>
            <a:miter lim="800000"/>
            <a:headEnd/>
            <a:tailEnd/>
          </a:ln>
        </p:spPr>
        <p:txBody>
          <a:bodyPr wrap="square">
            <a:spAutoFit/>
          </a:bodyPr>
          <a:lstStyle/>
          <a:p>
            <a:pPr algn="ctr"/>
            <a:r>
              <a:rPr lang="fr-FR" b="1" dirty="0" smtClean="0"/>
              <a:t>Association des Producteurs Exportateurs de fruits et légumes du Maroc (APEFEL)</a:t>
            </a:r>
            <a:endParaRPr lang="fr-FR"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68346"/>
          </a:xfrm>
        </p:spPr>
        <p:txBody>
          <a:bodyPr>
            <a:normAutofit/>
          </a:bodyPr>
          <a:lstStyle/>
          <a:p>
            <a:r>
              <a:rPr lang="fr-FR" sz="2400" b="1" u="sng" dirty="0" smtClean="0">
                <a:solidFill>
                  <a:srgbClr val="C00000"/>
                </a:solidFill>
              </a:rPr>
              <a:t>L'industrie sucrière</a:t>
            </a:r>
            <a:endParaRPr lang="fr-FR" sz="2400" dirty="0">
              <a:solidFill>
                <a:srgbClr val="C00000"/>
              </a:solidFill>
            </a:endParaRPr>
          </a:p>
        </p:txBody>
      </p:sp>
      <p:sp>
        <p:nvSpPr>
          <p:cNvPr id="3" name="Espace réservé du contenu 2"/>
          <p:cNvSpPr>
            <a:spLocks noGrp="1"/>
          </p:cNvSpPr>
          <p:nvPr>
            <p:ph idx="1"/>
          </p:nvPr>
        </p:nvSpPr>
        <p:spPr>
          <a:xfrm>
            <a:off x="214282" y="3643314"/>
            <a:ext cx="2571768" cy="2482849"/>
          </a:xfrm>
          <a:solidFill>
            <a:schemeClr val="tx2">
              <a:lumMod val="20000"/>
              <a:lumOff val="80000"/>
            </a:schemeClr>
          </a:solidFill>
        </p:spPr>
        <p:txBody>
          <a:bodyPr>
            <a:normAutofit/>
          </a:bodyPr>
          <a:lstStyle/>
          <a:p>
            <a:pPr algn="ctr">
              <a:buNone/>
            </a:pPr>
            <a:r>
              <a:rPr lang="fr-FR" sz="1800" dirty="0" smtClean="0"/>
              <a:t>La consommation d'énergie en 2013 pour la production de sucre a représenté plus de </a:t>
            </a:r>
            <a:r>
              <a:rPr lang="fr-FR" sz="1800" b="1" dirty="0" smtClean="0">
                <a:solidFill>
                  <a:srgbClr val="C00000"/>
                </a:solidFill>
              </a:rPr>
              <a:t>167 734 </a:t>
            </a:r>
            <a:r>
              <a:rPr lang="fr-FR" sz="1800" dirty="0" smtClean="0"/>
              <a:t>tep (44.4  % de la consommation totale dans l'IAA) </a:t>
            </a:r>
          </a:p>
          <a:p>
            <a:pPr algn="ctr"/>
            <a:endParaRPr lang="fr-FR" sz="1800" dirty="0"/>
          </a:p>
        </p:txBody>
      </p:sp>
      <p:pic>
        <p:nvPicPr>
          <p:cNvPr id="4" name="Image 3"/>
          <p:cNvPicPr/>
          <p:nvPr/>
        </p:nvPicPr>
        <p:blipFill>
          <a:blip r:embed="rId2" cstate="print"/>
          <a:srcRect l="25579" t="23137" r="11577" b="19608"/>
          <a:stretch>
            <a:fillRect/>
          </a:stretch>
        </p:blipFill>
        <p:spPr bwMode="auto">
          <a:xfrm>
            <a:off x="1928794" y="1000108"/>
            <a:ext cx="4500594" cy="2286016"/>
          </a:xfrm>
          <a:prstGeom prst="rect">
            <a:avLst/>
          </a:prstGeom>
          <a:noFill/>
          <a:ln w="9525">
            <a:noFill/>
            <a:miter lim="800000"/>
            <a:headEnd/>
            <a:tailEnd/>
          </a:ln>
        </p:spPr>
      </p:pic>
      <p:pic>
        <p:nvPicPr>
          <p:cNvPr id="5" name="Image 4"/>
          <p:cNvPicPr/>
          <p:nvPr/>
        </p:nvPicPr>
        <p:blipFill>
          <a:blip r:embed="rId3"/>
          <a:srcRect/>
          <a:stretch>
            <a:fillRect/>
          </a:stretch>
        </p:blipFill>
        <p:spPr bwMode="auto">
          <a:xfrm>
            <a:off x="3071802" y="3429000"/>
            <a:ext cx="5759450" cy="3143272"/>
          </a:xfrm>
          <a:prstGeom prst="rect">
            <a:avLst/>
          </a:prstGeom>
          <a:noFill/>
          <a:ln w="9525">
            <a:noFill/>
            <a:miter lim="800000"/>
            <a:headEnd/>
            <a:tailEnd/>
          </a:ln>
        </p:spPr>
      </p:pic>
      <p:pic>
        <p:nvPicPr>
          <p:cNvPr id="6" name="Picture 2" descr="http://www.topsante.com/var/topsante/storage/images/nutrition-et-recettes/la-sante-par-les-aliments/les-bons-aliments/minceur-quatre-nouvelles-facons-de-remplacer-le-sucre/87888-2-fre-FR/Minceur-quatre-nouvelles-facons-de-remplacer-le-sucre.jpg">
            <a:hlinkClick r:id="rId4"/>
          </p:cNvPr>
          <p:cNvPicPr>
            <a:picLocks noChangeAspect="1" noChangeArrowheads="1"/>
          </p:cNvPicPr>
          <p:nvPr/>
        </p:nvPicPr>
        <p:blipFill>
          <a:blip r:embed="rId5" cstate="print"/>
          <a:srcRect/>
          <a:stretch>
            <a:fillRect/>
          </a:stretch>
        </p:blipFill>
        <p:spPr bwMode="auto">
          <a:xfrm>
            <a:off x="6643702" y="285728"/>
            <a:ext cx="1071570" cy="94628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280</TotalTime>
  <Words>6983</Words>
  <Application>Microsoft Office PowerPoint</Application>
  <PresentationFormat>Affichage à l'écran (4:3)</PresentationFormat>
  <Paragraphs>798</Paragraphs>
  <Slides>66</Slides>
  <Notes>0</Notes>
  <HiddenSlides>0</HiddenSlides>
  <MMClips>0</MMClips>
  <ScaleCrop>false</ScaleCrop>
  <HeadingPairs>
    <vt:vector size="4" baseType="variant">
      <vt:variant>
        <vt:lpstr>Thème</vt:lpstr>
      </vt:variant>
      <vt:variant>
        <vt:i4>1</vt:i4>
      </vt:variant>
      <vt:variant>
        <vt:lpstr>Titres des diapositives</vt:lpstr>
      </vt:variant>
      <vt:variant>
        <vt:i4>66</vt:i4>
      </vt:variant>
    </vt:vector>
  </HeadingPairs>
  <TitlesOfParts>
    <vt:vector size="67" baseType="lpstr">
      <vt:lpstr>Thème Office</vt:lpstr>
      <vt:lpstr>Etude d’impact socio-économique en matière de création d’emploi à l’échelle locale via les énergies renouvelables (ER) et l’efficacité énergétique (EE) dans le secteur de l’agroalimentaire (IAA) au Maroc </vt:lpstr>
      <vt:lpstr>Plan</vt:lpstr>
      <vt:lpstr>Secteur Industriel Chiffres clés 2013</vt:lpstr>
      <vt:lpstr>Secteur IAA</vt:lpstr>
      <vt:lpstr>Diapositive 5</vt:lpstr>
      <vt:lpstr>Nombre d’entreprises par activité</vt:lpstr>
      <vt:lpstr>Les filières IAA</vt:lpstr>
      <vt:lpstr>Fédérations et Associations</vt:lpstr>
      <vt:lpstr>L'industrie sucrière</vt:lpstr>
      <vt:lpstr>L'industrie laitière </vt:lpstr>
      <vt:lpstr>Le secteur avicole </vt:lpstr>
      <vt:lpstr>Le secteur de transformation des produits de la pèche </vt:lpstr>
      <vt:lpstr>Transformation industrielle des céréales Ecrasement (1ère transformation)  </vt:lpstr>
      <vt:lpstr>Transformation industrielle des céréales Pâtes &amp; Couscous   </vt:lpstr>
      <vt:lpstr>Transformation industrielle des céréales Boulangerie   </vt:lpstr>
      <vt:lpstr>Industrie du tabac </vt:lpstr>
      <vt:lpstr>Production de boissons alcoolisées </vt:lpstr>
      <vt:lpstr>Transformation du thé et du café </vt:lpstr>
      <vt:lpstr>Industries oléicole </vt:lpstr>
      <vt:lpstr>Objectifs du Plan Maroc Vert à l’horizon 2020  </vt:lpstr>
      <vt:lpstr>Industrie de poisson </vt:lpstr>
      <vt:lpstr>Actions et programmes réalisés dans le domaine de l'efficacité énergétique et des énergies renouvelables</vt:lpstr>
      <vt:lpstr>Projet GEM: 1990-1995 </vt:lpstr>
      <vt:lpstr>Projet MEDTEST 1 (ONUDI-CMPP)  </vt:lpstr>
      <vt:lpstr>Projet WEC-CMPP: 2011-2013 </vt:lpstr>
      <vt:lpstr>Projet ADEREE-BAD: 2014-2015 </vt:lpstr>
      <vt:lpstr>Diapositive 27</vt:lpstr>
      <vt:lpstr>Projet BAT4MED: 2011 </vt:lpstr>
      <vt:lpstr>Diapositive 29</vt:lpstr>
      <vt:lpstr>Projet WEC-RIO: 2014-2015 </vt:lpstr>
      <vt:lpstr>Projet MEDTEST 2: 2015- </vt:lpstr>
      <vt:lpstr>Conclusions: </vt:lpstr>
      <vt:lpstr>Biomasse et IAA</vt:lpstr>
      <vt:lpstr>Diapositive 34</vt:lpstr>
      <vt:lpstr>Grignon d'olive </vt:lpstr>
      <vt:lpstr>Les margines: </vt:lpstr>
      <vt:lpstr>Noyaux d’olives</vt:lpstr>
      <vt:lpstr>Sous produits des sucreries:  Bagasse: </vt:lpstr>
      <vt:lpstr>Sous produits de l'industrie avicole</vt:lpstr>
      <vt:lpstr>Sous produits de l'industrie de pêche</vt:lpstr>
      <vt:lpstr>Les effluents industriels  </vt:lpstr>
      <vt:lpstr>Le marché existant des technologies ER/EE dans le domaine IAA </vt:lpstr>
      <vt:lpstr>Efficacité énergétique </vt:lpstr>
      <vt:lpstr>Énergies renouvelables</vt:lpstr>
      <vt:lpstr>Diapositive 45</vt:lpstr>
      <vt:lpstr>Diapositive 46</vt:lpstr>
      <vt:lpstr>Système CSP</vt:lpstr>
      <vt:lpstr>Barrières CSP et CPV</vt:lpstr>
      <vt:lpstr>La filière Biogaz </vt:lpstr>
      <vt:lpstr>La filière efficacité énergétique </vt:lpstr>
      <vt:lpstr>barrières non-techniques EE et ER</vt:lpstr>
      <vt:lpstr>Diapositive 52</vt:lpstr>
      <vt:lpstr>Diapositive 53</vt:lpstr>
      <vt:lpstr>Offre et demande de formation</vt:lpstr>
      <vt:lpstr>Offre de formation</vt:lpstr>
      <vt:lpstr>Barrières et des freins/défis à l’emploi</vt:lpstr>
      <vt:lpstr>Barrières liées au manque d’information et de sensibilisation </vt:lpstr>
      <vt:lpstr>Diapositive 58</vt:lpstr>
      <vt:lpstr>Barrières financières </vt:lpstr>
      <vt:lpstr>Liste des principales entreprises publique et privée offrant les services ER/EE dans l’IAA </vt:lpstr>
      <vt:lpstr>Entreprises Publiques et semi-publiques </vt:lpstr>
      <vt:lpstr>Fédérations et Associations </vt:lpstr>
      <vt:lpstr>Bureaux d'études </vt:lpstr>
      <vt:lpstr>Les politiques en cours et planifiées concernant le marché des technologies ER/EE dans le domaine IAA</vt:lpstr>
      <vt:lpstr>PROGRAMMES &amp; MÉCANISMES D’APPUI À L’INITIATIVE ÉNERGÉTIQUE </vt:lpstr>
      <vt:lpstr>PROGRAMMES, FONDS ET OUTILS DE PROMOTION INDUSTRIELLE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HP</cp:lastModifiedBy>
  <cp:revision>70</cp:revision>
  <dcterms:created xsi:type="dcterms:W3CDTF">2016-02-10T21:29:40Z</dcterms:created>
  <dcterms:modified xsi:type="dcterms:W3CDTF">2016-02-14T22:53:59Z</dcterms:modified>
</cp:coreProperties>
</file>